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84" r:id="rId1"/>
  </p:sldMasterIdLst>
  <p:notesMasterIdLst>
    <p:notesMasterId r:id="rId3"/>
  </p:notesMasterIdLst>
  <p:sldIdLst>
    <p:sldId id="256" r:id="rId2"/>
  </p:sldIdLst>
  <p:sldSz cx="30275213" cy="4276725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1"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99D7"/>
    <a:srgbClr val="6E92D4"/>
    <a:srgbClr val="00285C"/>
    <a:srgbClr val="DDC8A7"/>
    <a:srgbClr val="C29D62"/>
    <a:srgbClr val="6B90D3"/>
    <a:srgbClr val="DAC39E"/>
    <a:srgbClr val="C5A269"/>
    <a:srgbClr val="E1CFB1"/>
    <a:srgbClr val="CDA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8000" autoAdjust="0"/>
  </p:normalViewPr>
  <p:slideViewPr>
    <p:cSldViewPr snapToGrid="0" snapToObjects="1">
      <p:cViewPr>
        <p:scale>
          <a:sx n="33" d="100"/>
          <a:sy n="33" d="100"/>
        </p:scale>
        <p:origin x="2322" y="-162"/>
      </p:cViewPr>
      <p:guideLst>
        <p:guide orient="horz" pos="13471"/>
        <p:guide pos="9536"/>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4F231B56-242C-4C89-BCB5-FBD2BFA7157E}" type="datetimeFigureOut">
              <a:rPr lang="en-US" smtClean="0"/>
              <a:t>12/12/2022</a:t>
            </a:fld>
            <a:endParaRPr lang="en-US"/>
          </a:p>
        </p:txBody>
      </p:sp>
      <p:sp>
        <p:nvSpPr>
          <p:cNvPr id="4" name="Slide Image Placeholder 3"/>
          <p:cNvSpPr>
            <a:spLocks noGrp="1" noRot="1" noChangeAspect="1"/>
          </p:cNvSpPr>
          <p:nvPr>
            <p:ph type="sldImg" idx="2"/>
          </p:nvPr>
        </p:nvSpPr>
        <p:spPr>
          <a:xfrm>
            <a:off x="3662363" y="514350"/>
            <a:ext cx="1819275"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3AB6BAC-B6F3-48B4-AAED-9DB26A50C7A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2564765" rtl="0" eaLnBrk="1" latinLnBrk="0" hangingPunct="1">
      <a:defRPr sz="3355" kern="1200">
        <a:solidFill>
          <a:schemeClr val="tx1"/>
        </a:solidFill>
        <a:latin typeface="+mn-lt"/>
        <a:ea typeface="+mn-ea"/>
        <a:cs typeface="+mn-cs"/>
      </a:defRPr>
    </a:lvl1pPr>
    <a:lvl2pPr marL="1282065" algn="l" defTabSz="2564765" rtl="0" eaLnBrk="1" latinLnBrk="0" hangingPunct="1">
      <a:defRPr sz="3355" kern="1200">
        <a:solidFill>
          <a:schemeClr val="tx1"/>
        </a:solidFill>
        <a:latin typeface="+mn-lt"/>
        <a:ea typeface="+mn-ea"/>
        <a:cs typeface="+mn-cs"/>
      </a:defRPr>
    </a:lvl2pPr>
    <a:lvl3pPr marL="2564765" algn="l" defTabSz="2564765" rtl="0" eaLnBrk="1" latinLnBrk="0" hangingPunct="1">
      <a:defRPr sz="3355" kern="1200">
        <a:solidFill>
          <a:schemeClr val="tx1"/>
        </a:solidFill>
        <a:latin typeface="+mn-lt"/>
        <a:ea typeface="+mn-ea"/>
        <a:cs typeface="+mn-cs"/>
      </a:defRPr>
    </a:lvl3pPr>
    <a:lvl4pPr marL="3846830" algn="l" defTabSz="2564765" rtl="0" eaLnBrk="1" latinLnBrk="0" hangingPunct="1">
      <a:defRPr sz="3355" kern="1200">
        <a:solidFill>
          <a:schemeClr val="tx1"/>
        </a:solidFill>
        <a:latin typeface="+mn-lt"/>
        <a:ea typeface="+mn-ea"/>
        <a:cs typeface="+mn-cs"/>
      </a:defRPr>
    </a:lvl4pPr>
    <a:lvl5pPr marL="5128895" algn="l" defTabSz="2564765" rtl="0" eaLnBrk="1" latinLnBrk="0" hangingPunct="1">
      <a:defRPr sz="3355" kern="1200">
        <a:solidFill>
          <a:schemeClr val="tx1"/>
        </a:solidFill>
        <a:latin typeface="+mn-lt"/>
        <a:ea typeface="+mn-ea"/>
        <a:cs typeface="+mn-cs"/>
      </a:defRPr>
    </a:lvl5pPr>
    <a:lvl6pPr marL="6410960" algn="l" defTabSz="2564765" rtl="0" eaLnBrk="1" latinLnBrk="0" hangingPunct="1">
      <a:defRPr sz="3355" kern="1200">
        <a:solidFill>
          <a:schemeClr val="tx1"/>
        </a:solidFill>
        <a:latin typeface="+mn-lt"/>
        <a:ea typeface="+mn-ea"/>
        <a:cs typeface="+mn-cs"/>
      </a:defRPr>
    </a:lvl6pPr>
    <a:lvl7pPr marL="7693660" algn="l" defTabSz="2564765" rtl="0" eaLnBrk="1" latinLnBrk="0" hangingPunct="1">
      <a:defRPr sz="3355" kern="1200">
        <a:solidFill>
          <a:schemeClr val="tx1"/>
        </a:solidFill>
        <a:latin typeface="+mn-lt"/>
        <a:ea typeface="+mn-ea"/>
        <a:cs typeface="+mn-cs"/>
      </a:defRPr>
    </a:lvl7pPr>
    <a:lvl8pPr marL="8975725" algn="l" defTabSz="2564765" rtl="0" eaLnBrk="1" latinLnBrk="0" hangingPunct="1">
      <a:defRPr sz="3355" kern="1200">
        <a:solidFill>
          <a:schemeClr val="tx1"/>
        </a:solidFill>
        <a:latin typeface="+mn-lt"/>
        <a:ea typeface="+mn-ea"/>
        <a:cs typeface="+mn-cs"/>
      </a:defRPr>
    </a:lvl8pPr>
    <a:lvl9pPr marL="10257790" algn="l" defTabSz="2564765" rtl="0" eaLnBrk="1" latinLnBrk="0" hangingPunct="1">
      <a:defRPr sz="33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2363" y="514350"/>
            <a:ext cx="181927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AB6BAC-B6F3-48B4-AAED-9DB26A50C7AE}"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6999180"/>
            <a:ext cx="25733931" cy="14889339"/>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62709"/>
            <a:ext cx="22706410" cy="10325516"/>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697A64-E83F-4F5D-863D-C896261FE04F}" type="slidenum">
              <a:rPr lang="en-US" smtClean="0"/>
              <a:t>‹#›</a:t>
            </a:fld>
            <a:endParaRPr lang="en-US"/>
          </a:p>
        </p:txBody>
      </p:sp>
    </p:spTree>
    <p:extLst>
      <p:ext uri="{BB962C8B-B14F-4D97-AF65-F5344CB8AC3E}">
        <p14:creationId xmlns:p14="http://schemas.microsoft.com/office/powerpoint/2010/main" val="407808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97A64-E83F-4F5D-863D-C896261FE04F}" type="slidenum">
              <a:rPr lang="en-US" smtClean="0"/>
              <a:t>‹#›</a:t>
            </a:fld>
            <a:endParaRPr lang="en-US"/>
          </a:p>
        </p:txBody>
      </p:sp>
    </p:spTree>
    <p:extLst>
      <p:ext uri="{BB962C8B-B14F-4D97-AF65-F5344CB8AC3E}">
        <p14:creationId xmlns:p14="http://schemas.microsoft.com/office/powerpoint/2010/main" val="2390909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6960"/>
            <a:ext cx="6528093" cy="3624326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6960"/>
            <a:ext cx="19205838" cy="362432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97A64-E83F-4F5D-863D-C896261FE04F}" type="slidenum">
              <a:rPr lang="en-US" smtClean="0"/>
              <a:t>‹#›</a:t>
            </a:fld>
            <a:endParaRPr lang="en-US"/>
          </a:p>
        </p:txBody>
      </p:sp>
    </p:spTree>
    <p:extLst>
      <p:ext uri="{BB962C8B-B14F-4D97-AF65-F5344CB8AC3E}">
        <p14:creationId xmlns:p14="http://schemas.microsoft.com/office/powerpoint/2010/main" val="421751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697A64-E83F-4F5D-863D-C896261FE04F}" type="slidenum">
              <a:rPr lang="en-US" smtClean="0"/>
              <a:t>‹#›</a:t>
            </a:fld>
            <a:endParaRPr lang="en-US"/>
          </a:p>
        </p:txBody>
      </p:sp>
    </p:spTree>
    <p:extLst>
      <p:ext uri="{BB962C8B-B14F-4D97-AF65-F5344CB8AC3E}">
        <p14:creationId xmlns:p14="http://schemas.microsoft.com/office/powerpoint/2010/main" val="210508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62125"/>
            <a:ext cx="26112371" cy="17789985"/>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20410"/>
            <a:ext cx="26112371" cy="9355333"/>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697A64-E83F-4F5D-863D-C896261FE04F}" type="slidenum">
              <a:rPr lang="en-US" smtClean="0"/>
              <a:t>‹#›</a:t>
            </a:fld>
            <a:endParaRPr lang="en-US" dirty="0"/>
          </a:p>
        </p:txBody>
      </p:sp>
    </p:spTree>
    <p:extLst>
      <p:ext uri="{BB962C8B-B14F-4D97-AF65-F5344CB8AC3E}">
        <p14:creationId xmlns:p14="http://schemas.microsoft.com/office/powerpoint/2010/main" val="330043316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84800"/>
            <a:ext cx="12866966" cy="27135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84800"/>
            <a:ext cx="12866966" cy="27135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697A64-E83F-4F5D-863D-C896261FE04F}" type="slidenum">
              <a:rPr lang="en-US" smtClean="0"/>
              <a:t>‹#›</a:t>
            </a:fld>
            <a:endParaRPr lang="en-US" dirty="0"/>
          </a:p>
        </p:txBody>
      </p:sp>
    </p:spTree>
    <p:extLst>
      <p:ext uri="{BB962C8B-B14F-4D97-AF65-F5344CB8AC3E}">
        <p14:creationId xmlns:p14="http://schemas.microsoft.com/office/powerpoint/2010/main" val="392830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6970"/>
            <a:ext cx="26112371" cy="826635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83919"/>
            <a:ext cx="12807832" cy="5138007"/>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21926"/>
            <a:ext cx="12807832" cy="22977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83919"/>
            <a:ext cx="12870909" cy="5138007"/>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21926"/>
            <a:ext cx="12870909" cy="22977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697A64-E83F-4F5D-863D-C896261FE04F}" type="slidenum">
              <a:rPr lang="en-US" smtClean="0"/>
              <a:t>‹#›</a:t>
            </a:fld>
            <a:endParaRPr lang="en-US"/>
          </a:p>
        </p:txBody>
      </p:sp>
    </p:spTree>
    <p:extLst>
      <p:ext uri="{BB962C8B-B14F-4D97-AF65-F5344CB8AC3E}">
        <p14:creationId xmlns:p14="http://schemas.microsoft.com/office/powerpoint/2010/main" val="20329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697A64-E83F-4F5D-863D-C896261FE04F}" type="slidenum">
              <a:rPr lang="en-US" smtClean="0"/>
              <a:t>‹#›</a:t>
            </a:fld>
            <a:endParaRPr lang="en-US"/>
          </a:p>
        </p:txBody>
      </p:sp>
    </p:spTree>
    <p:extLst>
      <p:ext uri="{BB962C8B-B14F-4D97-AF65-F5344CB8AC3E}">
        <p14:creationId xmlns:p14="http://schemas.microsoft.com/office/powerpoint/2010/main" val="112820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697A64-E83F-4F5D-863D-C896261FE04F}" type="slidenum">
              <a:rPr lang="en-US" smtClean="0"/>
              <a:t>‹#›</a:t>
            </a:fld>
            <a:endParaRPr lang="en-US"/>
          </a:p>
        </p:txBody>
      </p:sp>
    </p:spTree>
    <p:extLst>
      <p:ext uri="{BB962C8B-B14F-4D97-AF65-F5344CB8AC3E}">
        <p14:creationId xmlns:p14="http://schemas.microsoft.com/office/powerpoint/2010/main" val="154283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1150"/>
            <a:ext cx="9764544" cy="997902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57701"/>
            <a:ext cx="15326827" cy="30392467"/>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30175"/>
            <a:ext cx="9764544" cy="23769486"/>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97A64-E83F-4F5D-863D-C896261FE04F}" type="slidenum">
              <a:rPr lang="en-US" smtClean="0"/>
              <a:t>‹#›</a:t>
            </a:fld>
            <a:endParaRPr lang="en-US"/>
          </a:p>
        </p:txBody>
      </p:sp>
    </p:spTree>
    <p:extLst>
      <p:ext uri="{BB962C8B-B14F-4D97-AF65-F5344CB8AC3E}">
        <p14:creationId xmlns:p14="http://schemas.microsoft.com/office/powerpoint/2010/main" val="2656445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1150"/>
            <a:ext cx="9764544" cy="997902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57701"/>
            <a:ext cx="15326827" cy="30392467"/>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30175"/>
            <a:ext cx="9764544" cy="23769486"/>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97A64-E83F-4F5D-863D-C896261FE04F}" type="slidenum">
              <a:rPr lang="en-US" smtClean="0"/>
              <a:t>‹#›</a:t>
            </a:fld>
            <a:endParaRPr lang="en-US"/>
          </a:p>
        </p:txBody>
      </p:sp>
    </p:spTree>
    <p:extLst>
      <p:ext uri="{BB962C8B-B14F-4D97-AF65-F5344CB8AC3E}">
        <p14:creationId xmlns:p14="http://schemas.microsoft.com/office/powerpoint/2010/main" val="1663723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6970"/>
            <a:ext cx="26112371" cy="82663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84800"/>
            <a:ext cx="26112371" cy="27135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38914"/>
            <a:ext cx="6811923" cy="2276960"/>
          </a:xfrm>
          <a:prstGeom prst="rect">
            <a:avLst/>
          </a:prstGeom>
        </p:spPr>
        <p:txBody>
          <a:bodyPr vert="horz" lIns="91440" tIns="45720" rIns="91440" bIns="45720" rtlCol="0" anchor="ctr"/>
          <a:lstStyle>
            <a:lvl1pPr algn="l">
              <a:defRPr sz="3973">
                <a:solidFill>
                  <a:schemeClr val="tx1">
                    <a:tint val="75000"/>
                  </a:schemeClr>
                </a:solidFill>
              </a:defRPr>
            </a:lvl1pPr>
          </a:lstStyle>
          <a:p>
            <a:fld id="{C764DE79-268F-4C1A-8933-263129D2AF90}" type="datetimeFigureOut">
              <a:rPr lang="en-US" smtClean="0"/>
              <a:t>12/12/2022</a:t>
            </a:fld>
            <a:endParaRPr lang="en-US" dirty="0"/>
          </a:p>
        </p:txBody>
      </p:sp>
      <p:sp>
        <p:nvSpPr>
          <p:cNvPr id="5" name="Footer Placeholder 4"/>
          <p:cNvSpPr>
            <a:spLocks noGrp="1"/>
          </p:cNvSpPr>
          <p:nvPr>
            <p:ph type="ftr" sz="quarter" idx="3"/>
          </p:nvPr>
        </p:nvSpPr>
        <p:spPr>
          <a:xfrm>
            <a:off x="10028665" y="39638914"/>
            <a:ext cx="10217884" cy="2276960"/>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1381869" y="39638914"/>
            <a:ext cx="6811923" cy="2276960"/>
          </a:xfrm>
          <a:prstGeom prst="rect">
            <a:avLst/>
          </a:prstGeom>
        </p:spPr>
        <p:txBody>
          <a:bodyPr vert="horz" lIns="91440" tIns="45720" rIns="91440" bIns="45720" rtlCol="0" anchor="ctr"/>
          <a:lstStyle>
            <a:lvl1pPr algn="r">
              <a:defRPr sz="3973">
                <a:solidFill>
                  <a:schemeClr val="tx1">
                    <a:tint val="75000"/>
                  </a:schemeClr>
                </a:solidFill>
              </a:defRPr>
            </a:lvl1pPr>
          </a:lstStyle>
          <a:p>
            <a:fld id="{02697A64-E83F-4F5D-863D-C896261FE04F}" type="slidenum">
              <a:rPr lang="en-US" smtClean="0"/>
              <a:t>‹#›</a:t>
            </a:fld>
            <a:endParaRPr lang="en-US" dirty="0"/>
          </a:p>
        </p:txBody>
      </p:sp>
    </p:spTree>
    <p:extLst>
      <p:ext uri="{BB962C8B-B14F-4D97-AF65-F5344CB8AC3E}">
        <p14:creationId xmlns:p14="http://schemas.microsoft.com/office/powerpoint/2010/main" val="5574442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svg"/><Relationship Id="rId15" Type="http://schemas.openxmlformats.org/officeDocument/2006/relationships/image" Target="../media/image13.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E92D4"/>
            </a:gs>
            <a:gs pos="25000">
              <a:srgbClr val="00285C"/>
            </a:gs>
            <a:gs pos="84000">
              <a:srgbClr val="00285C"/>
            </a:gs>
            <a:gs pos="100000">
              <a:srgbClr val="7799D7"/>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100" name="Picture 99" descr="A picture containing text, indoor, building&#10;&#10;Description automatically generated">
            <a:extLst>
              <a:ext uri="{FF2B5EF4-FFF2-40B4-BE49-F238E27FC236}">
                <a16:creationId xmlns:a16="http://schemas.microsoft.com/office/drawing/2014/main" id="{31A89A5D-49B0-F595-6043-8A9479DDCF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3359" y="24549801"/>
            <a:ext cx="6352881" cy="3176441"/>
          </a:xfrm>
          <a:prstGeom prst="rect">
            <a:avLst/>
          </a:prstGeom>
        </p:spPr>
      </p:pic>
      <p:cxnSp>
        <p:nvCxnSpPr>
          <p:cNvPr id="50" name="Straight Connector 49">
            <a:extLst>
              <a:ext uri="{FF2B5EF4-FFF2-40B4-BE49-F238E27FC236}">
                <a16:creationId xmlns:a16="http://schemas.microsoft.com/office/drawing/2014/main" id="{82FC8FF9-4E14-1FE3-1C79-1DB5836A3DDF}"/>
              </a:ext>
            </a:extLst>
          </p:cNvPr>
          <p:cNvCxnSpPr>
            <a:cxnSpLocks/>
          </p:cNvCxnSpPr>
          <p:nvPr/>
        </p:nvCxnSpPr>
        <p:spPr>
          <a:xfrm flipV="1">
            <a:off x="-41377" y="17392158"/>
            <a:ext cx="30298209" cy="85504"/>
          </a:xfrm>
          <a:prstGeom prst="line">
            <a:avLst/>
          </a:prstGeom>
          <a:ln w="88900">
            <a:solidFill>
              <a:schemeClr val="accent4">
                <a:lumMod val="75000"/>
              </a:schemeClr>
            </a:solidFill>
          </a:ln>
          <a:effectLst>
            <a:outerShdw blurRad="50800" dist="38100" dir="16200000"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
        <p:nvSpPr>
          <p:cNvPr id="3" name="Rectangle 2"/>
          <p:cNvSpPr/>
          <p:nvPr/>
        </p:nvSpPr>
        <p:spPr>
          <a:xfrm>
            <a:off x="-1" y="-38051"/>
            <a:ext cx="30275213" cy="42873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4594"/>
          </a:p>
        </p:txBody>
      </p:sp>
      <p:sp>
        <p:nvSpPr>
          <p:cNvPr id="2050" name="AutoShape 2" descr="https://mail.google.com/mail/?ui=2&amp;ik=f617ad0986&amp;view=att&amp;th=133fcf2617aaa5c5&amp;attid=0.2&amp;disp=inline&amp;realattid=f_gvoo5qtk1&amp;zw"/>
          <p:cNvSpPr>
            <a:spLocks noChangeAspect="1" noChangeArrowheads="1"/>
          </p:cNvSpPr>
          <p:nvPr/>
        </p:nvSpPr>
        <p:spPr bwMode="auto">
          <a:xfrm>
            <a:off x="2840093" y="-760544"/>
            <a:ext cx="172018" cy="152906"/>
          </a:xfrm>
          <a:prstGeom prst="rect">
            <a:avLst/>
          </a:prstGeom>
          <a:noFill/>
        </p:spPr>
        <p:txBody>
          <a:bodyPr vert="horz" wrap="square" lIns="49140" tIns="24572" rIns="49140" bIns="24572" numCol="1" anchor="t" anchorCtr="0" compatLnSpc="1"/>
          <a:lstStyle/>
          <a:p>
            <a:endParaRPr lang="en-US" sz="4594"/>
          </a:p>
        </p:txBody>
      </p:sp>
      <p:sp>
        <p:nvSpPr>
          <p:cNvPr id="2052" name="AutoShape 4" descr="https://mail.google.com/mail/?ui=2&amp;ik=f617ad0986&amp;view=att&amp;th=133fcf2617aaa5c5&amp;attid=0.2&amp;disp=inline&amp;realattid=f_gvoo5qtk1&amp;zw"/>
          <p:cNvSpPr>
            <a:spLocks noChangeAspect="1" noChangeArrowheads="1"/>
          </p:cNvSpPr>
          <p:nvPr/>
        </p:nvSpPr>
        <p:spPr bwMode="auto">
          <a:xfrm>
            <a:off x="2840093" y="-760544"/>
            <a:ext cx="172018" cy="152906"/>
          </a:xfrm>
          <a:prstGeom prst="rect">
            <a:avLst/>
          </a:prstGeom>
          <a:noFill/>
        </p:spPr>
        <p:txBody>
          <a:bodyPr vert="horz" wrap="square" lIns="49140" tIns="24572" rIns="49140" bIns="24572" numCol="1" anchor="t" anchorCtr="0" compatLnSpc="1"/>
          <a:lstStyle/>
          <a:p>
            <a:endParaRPr lang="en-US" sz="4594"/>
          </a:p>
        </p:txBody>
      </p:sp>
      <p:sp>
        <p:nvSpPr>
          <p:cNvPr id="6" name="TextBox 5"/>
          <p:cNvSpPr txBox="1"/>
          <p:nvPr/>
        </p:nvSpPr>
        <p:spPr>
          <a:xfrm>
            <a:off x="5961490" y="44986"/>
            <a:ext cx="17947236" cy="1526951"/>
          </a:xfrm>
          <a:prstGeom prst="rect">
            <a:avLst/>
          </a:prstGeom>
          <a:noFill/>
        </p:spPr>
        <p:txBody>
          <a:bodyPr wrap="square" lIns="49140" tIns="24572" rIns="49140" bIns="24572" rtlCol="0">
            <a:spAutoFit/>
          </a:bodyPr>
          <a:lstStyle/>
          <a:p>
            <a:pPr algn="ctr"/>
            <a:r>
              <a:rPr lang="en-US" sz="9600" dirty="0"/>
              <a:t>Interpolated </a:t>
            </a:r>
            <a:r>
              <a:rPr lang="en-US" sz="9600" dirty="0" err="1"/>
              <a:t>SelectionConv</a:t>
            </a:r>
            <a:endParaRPr lang="en-US" sz="9600" dirty="0"/>
          </a:p>
        </p:txBody>
      </p:sp>
      <p:sp>
        <p:nvSpPr>
          <p:cNvPr id="7" name="TextBox 6"/>
          <p:cNvSpPr txBox="1"/>
          <p:nvPr/>
        </p:nvSpPr>
        <p:spPr>
          <a:xfrm>
            <a:off x="2508233" y="4677310"/>
            <a:ext cx="4395952" cy="880621"/>
          </a:xfrm>
          <a:prstGeom prst="rect">
            <a:avLst/>
          </a:prstGeom>
          <a:noFill/>
        </p:spPr>
        <p:txBody>
          <a:bodyPr wrap="square" lIns="49140" tIns="24572" rIns="49140" bIns="24572" rtlCol="0">
            <a:spAutoFit/>
          </a:bodyPr>
          <a:lstStyle/>
          <a:p>
            <a:pPr algn="ctr"/>
            <a:r>
              <a:rPr lang="en-US" sz="5400" b="1" dirty="0">
                <a:solidFill>
                  <a:schemeClr val="bg1"/>
                </a:solidFill>
              </a:rPr>
              <a:t>Motivation</a:t>
            </a:r>
            <a:endParaRPr lang="en-US" sz="5400" dirty="0">
              <a:solidFill>
                <a:schemeClr val="bg1"/>
              </a:solidFill>
            </a:endParaRPr>
          </a:p>
        </p:txBody>
      </p:sp>
      <p:sp>
        <p:nvSpPr>
          <p:cNvPr id="32" name="TextBox 31"/>
          <p:cNvSpPr txBox="1"/>
          <p:nvPr/>
        </p:nvSpPr>
        <p:spPr>
          <a:xfrm>
            <a:off x="1198837" y="5523117"/>
            <a:ext cx="7089837" cy="2511836"/>
          </a:xfrm>
          <a:prstGeom prst="rect">
            <a:avLst/>
          </a:prstGeom>
          <a:noFill/>
        </p:spPr>
        <p:txBody>
          <a:bodyPr wrap="square" lIns="49140" tIns="24572" rIns="49140" bIns="24572" rtlCol="0">
            <a:spAutoFit/>
          </a:bodyPr>
          <a:lstStyle/>
          <a:p>
            <a:pPr algn="ctr"/>
            <a:r>
              <a:rPr lang="en-US" sz="4000" dirty="0">
                <a:solidFill>
                  <a:schemeClr val="bg1"/>
                </a:solidFill>
              </a:rPr>
              <a:t>Is there a way to transfer weights from CNNs trained on regular images to irregularly-sampled spheres and surfaces?</a:t>
            </a:r>
          </a:p>
        </p:txBody>
      </p:sp>
      <p:pic>
        <p:nvPicPr>
          <p:cNvPr id="2" name="Picture 1" descr="BYU Logo_page_0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964" y="544694"/>
            <a:ext cx="7805722" cy="3121896"/>
          </a:xfrm>
          <a:prstGeom prst="rect">
            <a:avLst/>
          </a:prstGeom>
        </p:spPr>
      </p:pic>
      <p:sp>
        <p:nvSpPr>
          <p:cNvPr id="25" name="TextBox 24"/>
          <p:cNvSpPr txBox="1"/>
          <p:nvPr/>
        </p:nvSpPr>
        <p:spPr>
          <a:xfrm>
            <a:off x="5961489" y="2492365"/>
            <a:ext cx="17947236" cy="1526951"/>
          </a:xfrm>
          <a:prstGeom prst="rect">
            <a:avLst/>
          </a:prstGeom>
          <a:noFill/>
        </p:spPr>
        <p:txBody>
          <a:bodyPr wrap="square" lIns="49140" tIns="24572" rIns="49140" bIns="24572" rtlCol="0">
            <a:spAutoFit/>
          </a:bodyPr>
          <a:lstStyle/>
          <a:p>
            <a:pPr algn="ctr"/>
            <a:r>
              <a:rPr lang="en-US" sz="4800" dirty="0"/>
              <a:t>David Hart, Michael Whitney, Bryan Morse</a:t>
            </a:r>
          </a:p>
          <a:p>
            <a:pPr algn="ctr"/>
            <a:r>
              <a:rPr lang="en-US" sz="4800" dirty="0"/>
              <a:t>Brigham Young University</a:t>
            </a:r>
          </a:p>
        </p:txBody>
      </p:sp>
      <p:cxnSp>
        <p:nvCxnSpPr>
          <p:cNvPr id="8" name="Straight Connector 7"/>
          <p:cNvCxnSpPr/>
          <p:nvPr/>
        </p:nvCxnSpPr>
        <p:spPr>
          <a:xfrm>
            <a:off x="-22996" y="4249336"/>
            <a:ext cx="30298208" cy="0"/>
          </a:xfrm>
          <a:prstGeom prst="line">
            <a:avLst/>
          </a:prstGeom>
          <a:ln w="88900">
            <a:solidFill>
              <a:schemeClr val="accent4">
                <a:lumMod val="75000"/>
              </a:schemeClr>
            </a:solidFill>
          </a:ln>
          <a:effectLst>
            <a:outerShdw blurRad="50800" dist="38100" dir="16200000"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
        <p:nvSpPr>
          <p:cNvPr id="77" name="TextBox 76">
            <a:extLst>
              <a:ext uri="{FF2B5EF4-FFF2-40B4-BE49-F238E27FC236}">
                <a16:creationId xmlns:a16="http://schemas.microsoft.com/office/drawing/2014/main" id="{161145E6-FCF9-4EF9-B489-E524769847A7}"/>
              </a:ext>
            </a:extLst>
          </p:cNvPr>
          <p:cNvSpPr txBox="1"/>
          <p:nvPr/>
        </p:nvSpPr>
        <p:spPr>
          <a:xfrm>
            <a:off x="4078555" y="39155780"/>
            <a:ext cx="6779945" cy="1773173"/>
          </a:xfrm>
          <a:prstGeom prst="rect">
            <a:avLst/>
          </a:prstGeom>
          <a:noFill/>
        </p:spPr>
        <p:txBody>
          <a:bodyPr wrap="square" lIns="49140" tIns="24572" rIns="49140" bIns="24572" rtlCol="0">
            <a:spAutoFit/>
          </a:bodyPr>
          <a:lstStyle/>
          <a:p>
            <a:pPr algn="ctr"/>
            <a:r>
              <a:rPr lang="en-US" sz="5600" b="1" dirty="0">
                <a:solidFill>
                  <a:schemeClr val="bg1"/>
                </a:solidFill>
              </a:rPr>
              <a:t>Scan the QR Code to learn more</a:t>
            </a:r>
            <a:endParaRPr lang="en-US" sz="5600" dirty="0">
              <a:solidFill>
                <a:schemeClr val="bg1"/>
              </a:solidFill>
            </a:endParaRPr>
          </a:p>
        </p:txBody>
      </p:sp>
      <p:sp>
        <p:nvSpPr>
          <p:cNvPr id="4" name="TextBox 3">
            <a:extLst>
              <a:ext uri="{FF2B5EF4-FFF2-40B4-BE49-F238E27FC236}">
                <a16:creationId xmlns:a16="http://schemas.microsoft.com/office/drawing/2014/main" id="{2007AB1F-AEC1-9250-1D05-F24B4FF2009D}"/>
              </a:ext>
            </a:extLst>
          </p:cNvPr>
          <p:cNvSpPr txBox="1"/>
          <p:nvPr/>
        </p:nvSpPr>
        <p:spPr>
          <a:xfrm>
            <a:off x="5961489" y="1458163"/>
            <a:ext cx="17947236" cy="1065287"/>
          </a:xfrm>
          <a:prstGeom prst="rect">
            <a:avLst/>
          </a:prstGeom>
          <a:noFill/>
        </p:spPr>
        <p:txBody>
          <a:bodyPr wrap="square" lIns="49140" tIns="24572" rIns="49140" bIns="24572" rtlCol="0">
            <a:spAutoFit/>
          </a:bodyPr>
          <a:lstStyle/>
          <a:p>
            <a:pPr algn="ctr"/>
            <a:r>
              <a:rPr lang="en-US" sz="6600" dirty="0"/>
              <a:t>for Spherical Images and Surfaces</a:t>
            </a:r>
          </a:p>
        </p:txBody>
      </p:sp>
      <p:sp>
        <p:nvSpPr>
          <p:cNvPr id="13" name="TextBox 12">
            <a:extLst>
              <a:ext uri="{FF2B5EF4-FFF2-40B4-BE49-F238E27FC236}">
                <a16:creationId xmlns:a16="http://schemas.microsoft.com/office/drawing/2014/main" id="{F72898B0-3CFA-1A0D-EA95-9975835B2398}"/>
              </a:ext>
            </a:extLst>
          </p:cNvPr>
          <p:cNvSpPr txBox="1"/>
          <p:nvPr/>
        </p:nvSpPr>
        <p:spPr>
          <a:xfrm>
            <a:off x="4718090" y="40928953"/>
            <a:ext cx="5149810" cy="1077218"/>
          </a:xfrm>
          <a:prstGeom prst="rect">
            <a:avLst/>
          </a:prstGeom>
          <a:noFill/>
        </p:spPr>
        <p:txBody>
          <a:bodyPr wrap="square">
            <a:spAutoFit/>
          </a:bodyPr>
          <a:lstStyle/>
          <a:p>
            <a:pPr algn="r"/>
            <a:r>
              <a:rPr lang="en-US" sz="3200" dirty="0">
                <a:solidFill>
                  <a:schemeClr val="bg1"/>
                </a:solidFill>
              </a:rPr>
              <a:t>https://davidmhart.github.io/interpolated-selectionconv/</a:t>
            </a:r>
          </a:p>
        </p:txBody>
      </p:sp>
      <p:sp>
        <p:nvSpPr>
          <p:cNvPr id="15" name="TextBox 14">
            <a:extLst>
              <a:ext uri="{FF2B5EF4-FFF2-40B4-BE49-F238E27FC236}">
                <a16:creationId xmlns:a16="http://schemas.microsoft.com/office/drawing/2014/main" id="{67CE1021-E084-7007-544E-88132BD6B448}"/>
              </a:ext>
            </a:extLst>
          </p:cNvPr>
          <p:cNvSpPr txBox="1"/>
          <p:nvPr/>
        </p:nvSpPr>
        <p:spPr>
          <a:xfrm>
            <a:off x="15937840" y="4642704"/>
            <a:ext cx="6792928" cy="880621"/>
          </a:xfrm>
          <a:prstGeom prst="rect">
            <a:avLst/>
          </a:prstGeom>
          <a:noFill/>
        </p:spPr>
        <p:txBody>
          <a:bodyPr wrap="square" lIns="49140" tIns="24572" rIns="49140" bIns="24572" rtlCol="0">
            <a:spAutoFit/>
          </a:bodyPr>
          <a:lstStyle/>
          <a:p>
            <a:pPr algn="ctr"/>
            <a:r>
              <a:rPr lang="en-US" sz="5400" b="1" dirty="0">
                <a:solidFill>
                  <a:schemeClr val="bg1"/>
                </a:solidFill>
              </a:rPr>
              <a:t>Method</a:t>
            </a:r>
            <a:endParaRPr lang="en-US" sz="5400" dirty="0">
              <a:solidFill>
                <a:schemeClr val="bg1"/>
              </a:solidFill>
            </a:endParaRPr>
          </a:p>
        </p:txBody>
      </p:sp>
      <p:sp>
        <p:nvSpPr>
          <p:cNvPr id="34" name="TextBox 33">
            <a:extLst>
              <a:ext uri="{FF2B5EF4-FFF2-40B4-BE49-F238E27FC236}">
                <a16:creationId xmlns:a16="http://schemas.microsoft.com/office/drawing/2014/main" id="{50CA5EE1-ECD5-C9AA-3A98-74F510A255BB}"/>
              </a:ext>
            </a:extLst>
          </p:cNvPr>
          <p:cNvSpPr txBox="1"/>
          <p:nvPr/>
        </p:nvSpPr>
        <p:spPr>
          <a:xfrm>
            <a:off x="1962205" y="8233824"/>
            <a:ext cx="5563098" cy="880621"/>
          </a:xfrm>
          <a:prstGeom prst="rect">
            <a:avLst/>
          </a:prstGeom>
          <a:noFill/>
        </p:spPr>
        <p:txBody>
          <a:bodyPr wrap="square" lIns="49140" tIns="24572" rIns="49140" bIns="24572" rtlCol="0">
            <a:spAutoFit/>
          </a:bodyPr>
          <a:lstStyle/>
          <a:p>
            <a:pPr algn="ctr"/>
            <a:r>
              <a:rPr lang="en-US" sz="5400" b="1" dirty="0">
                <a:solidFill>
                  <a:schemeClr val="bg1"/>
                </a:solidFill>
              </a:rPr>
              <a:t>Key Idea</a:t>
            </a:r>
            <a:endParaRPr lang="en-US" sz="5400" dirty="0">
              <a:solidFill>
                <a:schemeClr val="bg1"/>
              </a:solidFill>
            </a:endParaRPr>
          </a:p>
        </p:txBody>
      </p:sp>
      <p:sp>
        <p:nvSpPr>
          <p:cNvPr id="55" name="TextBox 54">
            <a:extLst>
              <a:ext uri="{FF2B5EF4-FFF2-40B4-BE49-F238E27FC236}">
                <a16:creationId xmlns:a16="http://schemas.microsoft.com/office/drawing/2014/main" id="{0325C9E0-C891-5A4E-AD7B-2D9EA27E3682}"/>
              </a:ext>
            </a:extLst>
          </p:cNvPr>
          <p:cNvSpPr txBox="1"/>
          <p:nvPr/>
        </p:nvSpPr>
        <p:spPr>
          <a:xfrm>
            <a:off x="1167342" y="17962943"/>
            <a:ext cx="9658647" cy="880621"/>
          </a:xfrm>
          <a:prstGeom prst="rect">
            <a:avLst/>
          </a:prstGeom>
          <a:noFill/>
        </p:spPr>
        <p:txBody>
          <a:bodyPr wrap="square" lIns="49140" tIns="24572" rIns="49140" bIns="24572" rtlCol="0">
            <a:spAutoFit/>
          </a:bodyPr>
          <a:lstStyle/>
          <a:p>
            <a:r>
              <a:rPr lang="en-US" sz="5400" b="1" dirty="0">
                <a:solidFill>
                  <a:schemeClr val="bg1"/>
                </a:solidFill>
              </a:rPr>
              <a:t>Application 1: Spherical Images</a:t>
            </a:r>
            <a:endParaRPr lang="en-US" sz="5400" dirty="0">
              <a:solidFill>
                <a:schemeClr val="bg1"/>
              </a:solidFill>
            </a:endParaRPr>
          </a:p>
        </p:txBody>
      </p:sp>
      <p:sp>
        <p:nvSpPr>
          <p:cNvPr id="57" name="TextBox 56">
            <a:extLst>
              <a:ext uri="{FF2B5EF4-FFF2-40B4-BE49-F238E27FC236}">
                <a16:creationId xmlns:a16="http://schemas.microsoft.com/office/drawing/2014/main" id="{C5D20389-EBE9-07AD-9AC3-5A9A48844888}"/>
              </a:ext>
            </a:extLst>
          </p:cNvPr>
          <p:cNvSpPr txBox="1"/>
          <p:nvPr/>
        </p:nvSpPr>
        <p:spPr>
          <a:xfrm>
            <a:off x="1291786" y="31478749"/>
            <a:ext cx="7973031" cy="880621"/>
          </a:xfrm>
          <a:prstGeom prst="rect">
            <a:avLst/>
          </a:prstGeom>
          <a:noFill/>
        </p:spPr>
        <p:txBody>
          <a:bodyPr wrap="square" lIns="49140" tIns="24572" rIns="49140" bIns="24572" rtlCol="0">
            <a:spAutoFit/>
          </a:bodyPr>
          <a:lstStyle/>
          <a:p>
            <a:r>
              <a:rPr lang="en-US" sz="5400" b="1" dirty="0">
                <a:solidFill>
                  <a:schemeClr val="bg1"/>
                </a:solidFill>
              </a:rPr>
              <a:t>Application 2: 3D Meshes</a:t>
            </a:r>
            <a:endParaRPr lang="en-US" sz="5400" dirty="0">
              <a:solidFill>
                <a:schemeClr val="bg1"/>
              </a:solidFill>
            </a:endParaRPr>
          </a:p>
        </p:txBody>
      </p:sp>
      <p:sp>
        <p:nvSpPr>
          <p:cNvPr id="14" name="TextBox 13">
            <a:extLst>
              <a:ext uri="{FF2B5EF4-FFF2-40B4-BE49-F238E27FC236}">
                <a16:creationId xmlns:a16="http://schemas.microsoft.com/office/drawing/2014/main" id="{3B88A937-3069-732A-C160-A7A5CEE12D52}"/>
              </a:ext>
            </a:extLst>
          </p:cNvPr>
          <p:cNvSpPr txBox="1"/>
          <p:nvPr/>
        </p:nvSpPr>
        <p:spPr>
          <a:xfrm>
            <a:off x="9089590" y="5494569"/>
            <a:ext cx="14819136" cy="5589602"/>
          </a:xfrm>
          <a:prstGeom prst="rect">
            <a:avLst/>
          </a:prstGeom>
          <a:noFill/>
        </p:spPr>
        <p:txBody>
          <a:bodyPr wrap="square" lIns="49140" tIns="24572" rIns="49140" bIns="24572" rtlCol="0">
            <a:spAutoFit/>
          </a:bodyPr>
          <a:lstStyle/>
          <a:p>
            <a:pPr algn="ctr"/>
            <a:r>
              <a:rPr lang="en-US" sz="4000" dirty="0">
                <a:solidFill>
                  <a:schemeClr val="bg1"/>
                </a:solidFill>
              </a:rPr>
              <a:t>In the original </a:t>
            </a:r>
            <a:r>
              <a:rPr lang="en-US" sz="4000" dirty="0" err="1">
                <a:solidFill>
                  <a:schemeClr val="bg1"/>
                </a:solidFill>
              </a:rPr>
              <a:t>SelectionConv</a:t>
            </a:r>
            <a:r>
              <a:rPr lang="en-US" sz="4000" dirty="0">
                <a:solidFill>
                  <a:schemeClr val="bg1"/>
                </a:solidFill>
              </a:rPr>
              <a:t> work, edges were given the selection of the cardinal or ordinal direction most closely aligned with the spatial relationship between the respective pixels or nodes. With general sampling patterns, however, node relationships do not lie so cleanly along specific axes. Thus, it is beneficial to be able to interpolate between multiple selections. To do this, we assign the same source and target node to multiple adjacency matrices. Then, we assign each of those edges a fractional interpolation value that indicates the spatial relationship of the node relative to neighboring directions. </a:t>
            </a:r>
          </a:p>
        </p:txBody>
      </p:sp>
      <p:graphicFrame>
        <p:nvGraphicFramePr>
          <p:cNvPr id="17" name="Table 17">
            <a:extLst>
              <a:ext uri="{FF2B5EF4-FFF2-40B4-BE49-F238E27FC236}">
                <a16:creationId xmlns:a16="http://schemas.microsoft.com/office/drawing/2014/main" id="{F6ADF098-58F3-9945-C9B9-9623EC61E8D5}"/>
              </a:ext>
            </a:extLst>
          </p:cNvPr>
          <p:cNvGraphicFramePr>
            <a:graphicFrameLocks noGrp="1"/>
          </p:cNvGraphicFramePr>
          <p:nvPr>
            <p:extLst>
              <p:ext uri="{D42A27DB-BD31-4B8C-83A1-F6EECF244321}">
                <p14:modId xmlns:p14="http://schemas.microsoft.com/office/powerpoint/2010/main" val="1101780221"/>
              </p:ext>
            </p:extLst>
          </p:nvPr>
        </p:nvGraphicFramePr>
        <p:xfrm>
          <a:off x="16040100" y="21831209"/>
          <a:ext cx="13814804" cy="7932835"/>
        </p:xfrm>
        <a:graphic>
          <a:graphicData uri="http://schemas.openxmlformats.org/drawingml/2006/table">
            <a:tbl>
              <a:tblPr firstRow="1" bandRow="1">
                <a:tableStyleId>{5C22544A-7EE6-4342-B048-85BDC9FD1C3A}</a:tableStyleId>
              </a:tblPr>
              <a:tblGrid>
                <a:gridCol w="4888441">
                  <a:extLst>
                    <a:ext uri="{9D8B030D-6E8A-4147-A177-3AD203B41FA5}">
                      <a16:colId xmlns:a16="http://schemas.microsoft.com/office/drawing/2014/main" val="2888996446"/>
                    </a:ext>
                  </a:extLst>
                </a:gridCol>
                <a:gridCol w="2396164">
                  <a:extLst>
                    <a:ext uri="{9D8B030D-6E8A-4147-A177-3AD203B41FA5}">
                      <a16:colId xmlns:a16="http://schemas.microsoft.com/office/drawing/2014/main" val="3318985381"/>
                    </a:ext>
                  </a:extLst>
                </a:gridCol>
                <a:gridCol w="3537003">
                  <a:extLst>
                    <a:ext uri="{9D8B030D-6E8A-4147-A177-3AD203B41FA5}">
                      <a16:colId xmlns:a16="http://schemas.microsoft.com/office/drawing/2014/main" val="955478831"/>
                    </a:ext>
                  </a:extLst>
                </a:gridCol>
                <a:gridCol w="2993196">
                  <a:extLst>
                    <a:ext uri="{9D8B030D-6E8A-4147-A177-3AD203B41FA5}">
                      <a16:colId xmlns:a16="http://schemas.microsoft.com/office/drawing/2014/main" val="3924677881"/>
                    </a:ext>
                  </a:extLst>
                </a:gridCol>
              </a:tblGrid>
              <a:tr h="1610333">
                <a:tc>
                  <a:txBody>
                    <a:bodyPr/>
                    <a:lstStyle/>
                    <a:p>
                      <a:pPr algn="ctr"/>
                      <a:endParaRPr lang="en-US" sz="3600" dirty="0"/>
                    </a:p>
                    <a:p>
                      <a:pPr algn="ctr"/>
                      <a:r>
                        <a:rPr lang="en-US" sz="3600" dirty="0"/>
                        <a:t>Method</a:t>
                      </a:r>
                    </a:p>
                  </a:txBody>
                  <a:tcPr marL="64731" marR="64731" marT="32365" marB="32365"/>
                </a:tc>
                <a:tc>
                  <a:txBody>
                    <a:bodyPr/>
                    <a:lstStyle/>
                    <a:p>
                      <a:pPr algn="ctr"/>
                      <a:endParaRPr lang="en-US" sz="3600" dirty="0"/>
                    </a:p>
                    <a:p>
                      <a:pPr algn="ctr"/>
                      <a:r>
                        <a:rPr lang="en-US" sz="3600" dirty="0"/>
                        <a:t>Input Type</a:t>
                      </a:r>
                    </a:p>
                  </a:txBody>
                  <a:tcPr marL="64731" marR="64731" marT="32365" marB="32365"/>
                </a:tc>
                <a:tc>
                  <a:txBody>
                    <a:bodyPr/>
                    <a:lstStyle/>
                    <a:p>
                      <a:pPr algn="ctr"/>
                      <a:r>
                        <a:rPr lang="en-US" sz="3600" dirty="0" err="1"/>
                        <a:t>mIOU</a:t>
                      </a:r>
                      <a:r>
                        <a:rPr lang="en-US" sz="3600" dirty="0"/>
                        <a:t> </a:t>
                      </a:r>
                    </a:p>
                    <a:p>
                      <a:pPr algn="ctr"/>
                      <a:r>
                        <a:rPr lang="en-US" sz="3600" dirty="0"/>
                        <a:t>(Direct Transfer)</a:t>
                      </a:r>
                    </a:p>
                  </a:txBody>
                  <a:tcPr marL="64731" marR="64731" marT="32365" marB="32365"/>
                </a:tc>
                <a:tc>
                  <a:txBody>
                    <a:bodyPr/>
                    <a:lstStyle/>
                    <a:p>
                      <a:pPr algn="ctr"/>
                      <a:r>
                        <a:rPr lang="en-US" sz="3600" dirty="0" err="1"/>
                        <a:t>mIOU</a:t>
                      </a:r>
                      <a:r>
                        <a:rPr lang="en-US" sz="3600" dirty="0"/>
                        <a:t> </a:t>
                      </a:r>
                    </a:p>
                    <a:p>
                      <a:pPr algn="ctr"/>
                      <a:r>
                        <a:rPr lang="en-US" sz="3600" dirty="0"/>
                        <a:t>(Fine-tuned)</a:t>
                      </a:r>
                    </a:p>
                  </a:txBody>
                  <a:tcPr marL="64731" marR="64731" marT="32365" marB="32365"/>
                </a:tc>
                <a:extLst>
                  <a:ext uri="{0D108BD9-81ED-4DB2-BD59-A6C34878D82A}">
                    <a16:rowId xmlns:a16="http://schemas.microsoft.com/office/drawing/2014/main" val="2009464092"/>
                  </a:ext>
                </a:extLst>
              </a:tr>
              <a:tr h="988849">
                <a:tc>
                  <a:txBody>
                    <a:bodyPr/>
                    <a:lstStyle/>
                    <a:p>
                      <a:r>
                        <a:rPr lang="en-US" sz="3600" dirty="0" err="1"/>
                        <a:t>SelectionConv</a:t>
                      </a:r>
                      <a:r>
                        <a:rPr lang="en-US" sz="3600" dirty="0"/>
                        <a:t> Cubemap</a:t>
                      </a:r>
                    </a:p>
                  </a:txBody>
                  <a:tcPr marL="64731" marR="64731" marT="32365" marB="32365"/>
                </a:tc>
                <a:tc>
                  <a:txBody>
                    <a:bodyPr/>
                    <a:lstStyle/>
                    <a:p>
                      <a:pPr algn="ctr"/>
                      <a:r>
                        <a:rPr lang="en-US" sz="3600" dirty="0"/>
                        <a:t>RGB</a:t>
                      </a:r>
                    </a:p>
                  </a:txBody>
                  <a:tcPr marL="64731" marR="64731" marT="32365" marB="32365"/>
                </a:tc>
                <a:tc>
                  <a:txBody>
                    <a:bodyPr/>
                    <a:lstStyle/>
                    <a:p>
                      <a:pPr algn="ctr"/>
                      <a:r>
                        <a:rPr lang="en-US" sz="3600" dirty="0"/>
                        <a:t>36.3%</a:t>
                      </a:r>
                    </a:p>
                  </a:txBody>
                  <a:tcPr marL="64731" marR="64731" marT="32365" marB="32365"/>
                </a:tc>
                <a:tc>
                  <a:txBody>
                    <a:bodyPr/>
                    <a:lstStyle/>
                    <a:p>
                      <a:pPr algn="ctr"/>
                      <a:r>
                        <a:rPr lang="en-US" sz="3600" dirty="0"/>
                        <a:t>-</a:t>
                      </a:r>
                    </a:p>
                  </a:txBody>
                  <a:tcPr marL="64731" marR="64731" marT="32365" marB="32365"/>
                </a:tc>
                <a:extLst>
                  <a:ext uri="{0D108BD9-81ED-4DB2-BD59-A6C34878D82A}">
                    <a16:rowId xmlns:a16="http://schemas.microsoft.com/office/drawing/2014/main" val="938168476"/>
                  </a:ext>
                </a:extLst>
              </a:tr>
              <a:tr h="973507">
                <a:tc>
                  <a:txBody>
                    <a:bodyPr/>
                    <a:lstStyle/>
                    <a:p>
                      <a:r>
                        <a:rPr lang="en-US" sz="3600" dirty="0"/>
                        <a:t>UGSCNN (</a:t>
                      </a:r>
                      <a:r>
                        <a:rPr lang="en-US" sz="3600" i="1" dirty="0"/>
                        <a:t> Jiang et al. </a:t>
                      </a:r>
                      <a:r>
                        <a:rPr lang="en-US" sz="3600" dirty="0"/>
                        <a:t>) </a:t>
                      </a:r>
                    </a:p>
                  </a:txBody>
                  <a:tcPr marL="64731" marR="64731" marT="32365" marB="32365"/>
                </a:tc>
                <a:tc>
                  <a:txBody>
                    <a:bodyPr/>
                    <a:lstStyle/>
                    <a:p>
                      <a:pPr algn="ctr"/>
                      <a:r>
                        <a:rPr lang="en-US" sz="3600" dirty="0"/>
                        <a:t>RGB-D</a:t>
                      </a:r>
                    </a:p>
                  </a:txBody>
                  <a:tcPr marL="64731" marR="64731" marT="32365" marB="32365"/>
                </a:tc>
                <a:tc>
                  <a:txBody>
                    <a:bodyPr/>
                    <a:lstStyle/>
                    <a:p>
                      <a:pPr algn="ctr"/>
                      <a:r>
                        <a:rPr lang="en-US" sz="3600" dirty="0"/>
                        <a:t>-</a:t>
                      </a:r>
                    </a:p>
                  </a:txBody>
                  <a:tcPr marL="64731" marR="64731" marT="32365" marB="32365"/>
                </a:tc>
                <a:tc>
                  <a:txBody>
                    <a:bodyPr/>
                    <a:lstStyle/>
                    <a:p>
                      <a:pPr algn="ctr"/>
                      <a:r>
                        <a:rPr lang="en-US" sz="3600" dirty="0"/>
                        <a:t>38.3%</a:t>
                      </a:r>
                    </a:p>
                  </a:txBody>
                  <a:tcPr marL="64731" marR="64731" marT="32365" marB="32365"/>
                </a:tc>
                <a:extLst>
                  <a:ext uri="{0D108BD9-81ED-4DB2-BD59-A6C34878D82A}">
                    <a16:rowId xmlns:a16="http://schemas.microsoft.com/office/drawing/2014/main" val="2372206855"/>
                  </a:ext>
                </a:extLst>
              </a:tr>
              <a:tr h="973507">
                <a:tc>
                  <a:txBody>
                    <a:bodyPr/>
                    <a:lstStyle/>
                    <a:p>
                      <a:r>
                        <a:rPr lang="en-US" sz="3600" dirty="0" err="1"/>
                        <a:t>GaugeNet</a:t>
                      </a:r>
                      <a:r>
                        <a:rPr lang="en-US" sz="3600" dirty="0"/>
                        <a:t> (</a:t>
                      </a:r>
                      <a:r>
                        <a:rPr lang="en-US" sz="3600" i="1" dirty="0"/>
                        <a:t> Cohen et al. </a:t>
                      </a:r>
                      <a:r>
                        <a:rPr lang="en-US" sz="3600" dirty="0"/>
                        <a:t>) </a:t>
                      </a:r>
                      <a:endParaRPr lang="en-US" sz="3600" b="0" dirty="0"/>
                    </a:p>
                  </a:txBody>
                  <a:tcPr marL="64731" marR="64731" marT="32365" marB="32365"/>
                </a:tc>
                <a:tc>
                  <a:txBody>
                    <a:bodyPr/>
                    <a:lstStyle/>
                    <a:p>
                      <a:pPr algn="ctr"/>
                      <a:r>
                        <a:rPr lang="en-US" sz="3600" b="0" dirty="0"/>
                        <a:t>RGB-D</a:t>
                      </a:r>
                    </a:p>
                  </a:txBody>
                  <a:tcPr marL="64731" marR="64731" marT="32365" marB="32365"/>
                </a:tc>
                <a:tc>
                  <a:txBody>
                    <a:bodyPr/>
                    <a:lstStyle/>
                    <a:p>
                      <a:pPr algn="ctr"/>
                      <a:r>
                        <a:rPr lang="en-US" sz="3600" b="0" dirty="0"/>
                        <a:t>-</a:t>
                      </a:r>
                    </a:p>
                  </a:txBody>
                  <a:tcPr marL="64731" marR="64731" marT="32365" marB="32365"/>
                </a:tc>
                <a:tc>
                  <a:txBody>
                    <a:bodyPr/>
                    <a:lstStyle/>
                    <a:p>
                      <a:pPr algn="ctr"/>
                      <a:r>
                        <a:rPr lang="en-US" sz="3600" b="0" dirty="0"/>
                        <a:t>39.4%</a:t>
                      </a:r>
                    </a:p>
                  </a:txBody>
                  <a:tcPr marL="64731" marR="64731" marT="32365" marB="32365"/>
                </a:tc>
                <a:extLst>
                  <a:ext uri="{0D108BD9-81ED-4DB2-BD59-A6C34878D82A}">
                    <a16:rowId xmlns:a16="http://schemas.microsoft.com/office/drawing/2014/main" val="2475377613"/>
                  </a:ext>
                </a:extLst>
              </a:tr>
              <a:tr h="1439625">
                <a:tc>
                  <a:txBody>
                    <a:bodyPr/>
                    <a:lstStyle/>
                    <a:p>
                      <a:r>
                        <a:rPr lang="en-US" sz="3600" b="1" dirty="0"/>
                        <a:t>Interpolated </a:t>
                      </a:r>
                      <a:r>
                        <a:rPr lang="en-US" sz="3600" b="1" dirty="0" err="1"/>
                        <a:t>SelectionConv</a:t>
                      </a:r>
                      <a:endParaRPr lang="en-US" sz="3600" dirty="0"/>
                    </a:p>
                  </a:txBody>
                  <a:tcPr marL="64731" marR="64731" marT="32365" marB="32365"/>
                </a:tc>
                <a:tc>
                  <a:txBody>
                    <a:bodyPr/>
                    <a:lstStyle/>
                    <a:p>
                      <a:pPr algn="ctr"/>
                      <a:r>
                        <a:rPr lang="en-US" sz="3600" dirty="0"/>
                        <a:t>RGB-D</a:t>
                      </a:r>
                    </a:p>
                  </a:txBody>
                  <a:tcPr marL="64731" marR="64731" marT="32365" marB="32365"/>
                </a:tc>
                <a:tc>
                  <a:txBody>
                    <a:bodyPr/>
                    <a:lstStyle/>
                    <a:p>
                      <a:pPr algn="ctr"/>
                      <a:r>
                        <a:rPr lang="en-US" sz="3600" b="1" dirty="0"/>
                        <a:t>39.9%</a:t>
                      </a:r>
                    </a:p>
                  </a:txBody>
                  <a:tcPr marL="64731" marR="64731" marT="32365" marB="32365"/>
                </a:tc>
                <a:tc>
                  <a:txBody>
                    <a:bodyPr/>
                    <a:lstStyle/>
                    <a:p>
                      <a:pPr algn="ctr"/>
                      <a:r>
                        <a:rPr lang="en-US" sz="3600" b="0" dirty="0"/>
                        <a:t>41.4%</a:t>
                      </a:r>
                    </a:p>
                  </a:txBody>
                  <a:tcPr marL="64731" marR="64731" marT="32365" marB="32365"/>
                </a:tc>
                <a:extLst>
                  <a:ext uri="{0D108BD9-81ED-4DB2-BD59-A6C34878D82A}">
                    <a16:rowId xmlns:a16="http://schemas.microsoft.com/office/drawing/2014/main" val="164950289"/>
                  </a:ext>
                </a:extLst>
              </a:tr>
              <a:tr h="973507">
                <a:tc>
                  <a:txBody>
                    <a:bodyPr/>
                    <a:lstStyle/>
                    <a:p>
                      <a:r>
                        <a:rPr lang="en-US" sz="3600" dirty="0" err="1"/>
                        <a:t>HexRUNet</a:t>
                      </a:r>
                      <a:r>
                        <a:rPr lang="en-US" sz="3600" dirty="0"/>
                        <a:t> (</a:t>
                      </a:r>
                      <a:r>
                        <a:rPr lang="en-US" sz="3600" i="1" dirty="0"/>
                        <a:t> Zhang et al. )</a:t>
                      </a:r>
                      <a:endParaRPr lang="en-US" sz="3600" dirty="0"/>
                    </a:p>
                  </a:txBody>
                  <a:tcPr marL="64731" marR="64731" marT="32365" marB="32365"/>
                </a:tc>
                <a:tc>
                  <a:txBody>
                    <a:bodyPr/>
                    <a:lstStyle/>
                    <a:p>
                      <a:pPr algn="ctr"/>
                      <a:r>
                        <a:rPr lang="en-US" sz="3600" dirty="0"/>
                        <a:t>RGB-D</a:t>
                      </a:r>
                    </a:p>
                  </a:txBody>
                  <a:tcPr marL="64731" marR="64731" marT="32365" marB="32365"/>
                </a:tc>
                <a:tc>
                  <a:txBody>
                    <a:bodyPr/>
                    <a:lstStyle/>
                    <a:p>
                      <a:pPr algn="ctr"/>
                      <a:r>
                        <a:rPr lang="en-US" sz="3600" dirty="0"/>
                        <a:t>-</a:t>
                      </a:r>
                    </a:p>
                  </a:txBody>
                  <a:tcPr marL="64731" marR="64731" marT="32365" marB="32365"/>
                </a:tc>
                <a:tc>
                  <a:txBody>
                    <a:bodyPr/>
                    <a:lstStyle/>
                    <a:p>
                      <a:pPr algn="ctr"/>
                      <a:r>
                        <a:rPr lang="en-US" sz="3600" dirty="0"/>
                        <a:t>43.3%</a:t>
                      </a:r>
                    </a:p>
                  </a:txBody>
                  <a:tcPr marL="64731" marR="64731" marT="32365" marB="32365"/>
                </a:tc>
                <a:extLst>
                  <a:ext uri="{0D108BD9-81ED-4DB2-BD59-A6C34878D82A}">
                    <a16:rowId xmlns:a16="http://schemas.microsoft.com/office/drawing/2014/main" val="3209566173"/>
                  </a:ext>
                </a:extLst>
              </a:tr>
              <a:tr h="973507">
                <a:tc>
                  <a:txBody>
                    <a:bodyPr/>
                    <a:lstStyle/>
                    <a:p>
                      <a:r>
                        <a:rPr lang="en-US" sz="3600" dirty="0" err="1"/>
                        <a:t>TangentIms</a:t>
                      </a:r>
                      <a:r>
                        <a:rPr lang="en-US" sz="3600" dirty="0"/>
                        <a:t> (</a:t>
                      </a:r>
                      <a:r>
                        <a:rPr lang="en-US" sz="3600" i="1" dirty="0"/>
                        <a:t> Eder et al. </a:t>
                      </a:r>
                      <a:r>
                        <a:rPr lang="en-US" sz="3600" dirty="0"/>
                        <a:t>) </a:t>
                      </a:r>
                    </a:p>
                  </a:txBody>
                  <a:tcPr marL="64731" marR="64731" marT="32365" marB="32365"/>
                </a:tc>
                <a:tc>
                  <a:txBody>
                    <a:bodyPr/>
                    <a:lstStyle/>
                    <a:p>
                      <a:pPr algn="ctr"/>
                      <a:r>
                        <a:rPr lang="en-US" sz="3600" dirty="0"/>
                        <a:t>RGB-D</a:t>
                      </a:r>
                    </a:p>
                  </a:txBody>
                  <a:tcPr marL="64731" marR="64731" marT="32365" marB="32365"/>
                </a:tc>
                <a:tc>
                  <a:txBody>
                    <a:bodyPr/>
                    <a:lstStyle/>
                    <a:p>
                      <a:pPr algn="ctr"/>
                      <a:r>
                        <a:rPr lang="en-US" sz="3600" dirty="0"/>
                        <a:t>38.9%</a:t>
                      </a:r>
                    </a:p>
                  </a:txBody>
                  <a:tcPr marL="64731" marR="64731" marT="32365" marB="32365"/>
                </a:tc>
                <a:tc>
                  <a:txBody>
                    <a:bodyPr/>
                    <a:lstStyle/>
                    <a:p>
                      <a:pPr algn="ctr"/>
                      <a:r>
                        <a:rPr lang="en-US" sz="3600" dirty="0"/>
                        <a:t>51.9%</a:t>
                      </a:r>
                    </a:p>
                  </a:txBody>
                  <a:tcPr marL="64731" marR="64731" marT="32365" marB="32365"/>
                </a:tc>
                <a:extLst>
                  <a:ext uri="{0D108BD9-81ED-4DB2-BD59-A6C34878D82A}">
                    <a16:rowId xmlns:a16="http://schemas.microsoft.com/office/drawing/2014/main" val="2874642539"/>
                  </a:ext>
                </a:extLst>
              </a:tr>
            </a:tbl>
          </a:graphicData>
        </a:graphic>
      </p:graphicFrame>
      <p:sp>
        <p:nvSpPr>
          <p:cNvPr id="91" name="TextBox 90">
            <a:extLst>
              <a:ext uri="{FF2B5EF4-FFF2-40B4-BE49-F238E27FC236}">
                <a16:creationId xmlns:a16="http://schemas.microsoft.com/office/drawing/2014/main" id="{A055D8A7-9214-0B51-0EE4-8C6F8E2FF0FC}"/>
              </a:ext>
            </a:extLst>
          </p:cNvPr>
          <p:cNvSpPr txBox="1"/>
          <p:nvPr/>
        </p:nvSpPr>
        <p:spPr>
          <a:xfrm>
            <a:off x="11991520" y="38668720"/>
            <a:ext cx="3972498" cy="665177"/>
          </a:xfrm>
          <a:prstGeom prst="rect">
            <a:avLst/>
          </a:prstGeom>
          <a:noFill/>
        </p:spPr>
        <p:txBody>
          <a:bodyPr wrap="square" lIns="49140" tIns="24572" rIns="49140" bIns="24572" rtlCol="0">
            <a:spAutoFit/>
          </a:bodyPr>
          <a:lstStyle/>
          <a:p>
            <a:pPr algn="ctr"/>
            <a:r>
              <a:rPr lang="en-US" sz="4000" b="1" dirty="0">
                <a:solidFill>
                  <a:schemeClr val="bg1"/>
                </a:solidFill>
              </a:rPr>
              <a:t>Original</a:t>
            </a:r>
          </a:p>
        </p:txBody>
      </p:sp>
      <p:sp>
        <p:nvSpPr>
          <p:cNvPr id="92" name="TextBox 91">
            <a:extLst>
              <a:ext uri="{FF2B5EF4-FFF2-40B4-BE49-F238E27FC236}">
                <a16:creationId xmlns:a16="http://schemas.microsoft.com/office/drawing/2014/main" id="{1B2E6932-1953-B89B-3916-902B69DF40EA}"/>
              </a:ext>
            </a:extLst>
          </p:cNvPr>
          <p:cNvSpPr txBox="1"/>
          <p:nvPr/>
        </p:nvSpPr>
        <p:spPr>
          <a:xfrm>
            <a:off x="2874334" y="16382306"/>
            <a:ext cx="3875956" cy="603622"/>
          </a:xfrm>
          <a:prstGeom prst="rect">
            <a:avLst/>
          </a:prstGeom>
          <a:noFill/>
        </p:spPr>
        <p:txBody>
          <a:bodyPr wrap="square" lIns="49140" tIns="24572" rIns="49140" bIns="24572" rtlCol="0">
            <a:spAutoFit/>
          </a:bodyPr>
          <a:lstStyle/>
          <a:p>
            <a:pPr algn="ctr"/>
            <a:r>
              <a:rPr lang="en-US" sz="3600" b="1" dirty="0">
                <a:solidFill>
                  <a:schemeClr val="bg1"/>
                </a:solidFill>
              </a:rPr>
              <a:t>Spherical Graph</a:t>
            </a:r>
          </a:p>
        </p:txBody>
      </p:sp>
      <p:pic>
        <p:nvPicPr>
          <p:cNvPr id="21" name="Picture 20" descr="A black and white logo&#10;&#10;Description automatically generated with low confidence">
            <a:extLst>
              <a:ext uri="{FF2B5EF4-FFF2-40B4-BE49-F238E27FC236}">
                <a16:creationId xmlns:a16="http://schemas.microsoft.com/office/drawing/2014/main" id="{6D6D193F-F130-B21D-7F9D-CBA10EB27A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21334" y="747024"/>
            <a:ext cx="7854471" cy="2574427"/>
          </a:xfrm>
          <a:prstGeom prst="rect">
            <a:avLst/>
          </a:prstGeom>
        </p:spPr>
      </p:pic>
      <p:sp>
        <p:nvSpPr>
          <p:cNvPr id="29" name="TextBox 28">
            <a:extLst>
              <a:ext uri="{FF2B5EF4-FFF2-40B4-BE49-F238E27FC236}">
                <a16:creationId xmlns:a16="http://schemas.microsoft.com/office/drawing/2014/main" id="{A1162FE7-CD8E-F205-7453-07C9D4B316F2}"/>
              </a:ext>
            </a:extLst>
          </p:cNvPr>
          <p:cNvSpPr txBox="1"/>
          <p:nvPr/>
        </p:nvSpPr>
        <p:spPr>
          <a:xfrm>
            <a:off x="1083655" y="9088416"/>
            <a:ext cx="7320199" cy="2511836"/>
          </a:xfrm>
          <a:prstGeom prst="rect">
            <a:avLst/>
          </a:prstGeom>
          <a:noFill/>
        </p:spPr>
        <p:txBody>
          <a:bodyPr wrap="square" lIns="49140" tIns="24572" rIns="49140" bIns="24572" rtlCol="0">
            <a:spAutoFit/>
          </a:bodyPr>
          <a:lstStyle/>
          <a:p>
            <a:pPr algn="ctr"/>
            <a:r>
              <a:rPr lang="en-US" sz="4000" dirty="0">
                <a:solidFill>
                  <a:schemeClr val="bg1"/>
                </a:solidFill>
              </a:rPr>
              <a:t>Building on </a:t>
            </a:r>
            <a:r>
              <a:rPr lang="en-US" sz="4000" dirty="0" err="1">
                <a:solidFill>
                  <a:schemeClr val="bg1"/>
                </a:solidFill>
              </a:rPr>
              <a:t>SelectionConv</a:t>
            </a:r>
            <a:r>
              <a:rPr lang="en-US" sz="4000" dirty="0">
                <a:solidFill>
                  <a:schemeClr val="bg1"/>
                </a:solidFill>
              </a:rPr>
              <a:t>, we introduce interpolation into the graph, which allows for arbitrary point-cloud structures.</a:t>
            </a:r>
          </a:p>
        </p:txBody>
      </p:sp>
      <p:pic>
        <p:nvPicPr>
          <p:cNvPr id="31" name="Picture 30" descr="Qr code&#10;&#10;Description automatically generated">
            <a:extLst>
              <a:ext uri="{FF2B5EF4-FFF2-40B4-BE49-F238E27FC236}">
                <a16:creationId xmlns:a16="http://schemas.microsoft.com/office/drawing/2014/main" id="{AA12D183-6ED7-4EF5-8C51-36220BBDA9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5478" y="38776101"/>
            <a:ext cx="3516507" cy="3516507"/>
          </a:xfrm>
          <a:prstGeom prst="rect">
            <a:avLst/>
          </a:prstGeom>
        </p:spPr>
      </p:pic>
      <p:sp>
        <p:nvSpPr>
          <p:cNvPr id="37" name="TextBox 36">
            <a:extLst>
              <a:ext uri="{FF2B5EF4-FFF2-40B4-BE49-F238E27FC236}">
                <a16:creationId xmlns:a16="http://schemas.microsoft.com/office/drawing/2014/main" id="{F35D8971-815D-11C8-9CA7-311FD941EE42}"/>
              </a:ext>
            </a:extLst>
          </p:cNvPr>
          <p:cNvSpPr txBox="1"/>
          <p:nvPr/>
        </p:nvSpPr>
        <p:spPr>
          <a:xfrm>
            <a:off x="17423418" y="29789364"/>
            <a:ext cx="11892354" cy="1157620"/>
          </a:xfrm>
          <a:prstGeom prst="rect">
            <a:avLst/>
          </a:prstGeom>
          <a:noFill/>
        </p:spPr>
        <p:txBody>
          <a:bodyPr wrap="square" lIns="49140" tIns="24572" rIns="49140" bIns="24572" rtlCol="0">
            <a:spAutoFit/>
          </a:bodyPr>
          <a:lstStyle/>
          <a:p>
            <a:pPr algn="ctr"/>
            <a:r>
              <a:rPr lang="en-US" sz="3600" dirty="0">
                <a:solidFill>
                  <a:schemeClr val="bg1"/>
                </a:solidFill>
              </a:rPr>
              <a:t>Table 1: Comparison of spherical segmentation results on the Stanford 2D-3D-S dataset </a:t>
            </a:r>
          </a:p>
        </p:txBody>
      </p:sp>
      <p:sp>
        <p:nvSpPr>
          <p:cNvPr id="38" name="TextBox 37">
            <a:extLst>
              <a:ext uri="{FF2B5EF4-FFF2-40B4-BE49-F238E27FC236}">
                <a16:creationId xmlns:a16="http://schemas.microsoft.com/office/drawing/2014/main" id="{0F90F1FC-067D-0F7D-0D51-7C551BA5F8A7}"/>
              </a:ext>
            </a:extLst>
          </p:cNvPr>
          <p:cNvSpPr txBox="1"/>
          <p:nvPr/>
        </p:nvSpPr>
        <p:spPr>
          <a:xfrm>
            <a:off x="14099459" y="11568469"/>
            <a:ext cx="15755446" cy="5589602"/>
          </a:xfrm>
          <a:prstGeom prst="rect">
            <a:avLst/>
          </a:prstGeom>
          <a:noFill/>
        </p:spPr>
        <p:txBody>
          <a:bodyPr wrap="square" lIns="49140" tIns="24572" rIns="49140" bIns="24572" rtlCol="0">
            <a:spAutoFit/>
          </a:bodyPr>
          <a:lstStyle/>
          <a:p>
            <a:pPr algn="ctr"/>
            <a:r>
              <a:rPr lang="en-US" sz="4000" dirty="0">
                <a:solidFill>
                  <a:schemeClr val="bg1"/>
                </a:solidFill>
              </a:rPr>
              <a:t>By using interpolated selections, our graph structures can be defined for general point cloud structures, such as those generated from sampling a spherical surface or a 3D mesh. By defining the graph structure in 3D space, and then making selection assignments based on the local planar projection for each individual node, our interpolated </a:t>
            </a:r>
            <a:r>
              <a:rPr lang="en-US" sz="4000" dirty="0" err="1">
                <a:solidFill>
                  <a:schemeClr val="bg1"/>
                </a:solidFill>
              </a:rPr>
              <a:t>SelectionConv</a:t>
            </a:r>
            <a:r>
              <a:rPr lang="en-US" sz="4000" dirty="0">
                <a:solidFill>
                  <a:schemeClr val="bg1"/>
                </a:solidFill>
              </a:rPr>
              <a:t> can accurately represent oriented convolution on surfaces. This creates one cohesive framework that does not require designing a specific projection for each unique surface. Additionally, just like the original </a:t>
            </a:r>
            <a:r>
              <a:rPr lang="en-US" sz="4000" dirty="0" err="1">
                <a:solidFill>
                  <a:schemeClr val="bg1"/>
                </a:solidFill>
              </a:rPr>
              <a:t>SelectionConv</a:t>
            </a:r>
            <a:r>
              <a:rPr lang="en-US" sz="4000" dirty="0">
                <a:solidFill>
                  <a:schemeClr val="bg1"/>
                </a:solidFill>
              </a:rPr>
              <a:t>, we can transfer weights from networks trained on 2D images to our system.</a:t>
            </a:r>
          </a:p>
        </p:txBody>
      </p:sp>
      <p:pic>
        <p:nvPicPr>
          <p:cNvPr id="56" name="Picture 55" descr="Diagram&#10;&#10;Description automatically generated">
            <a:extLst>
              <a:ext uri="{FF2B5EF4-FFF2-40B4-BE49-F238E27FC236}">
                <a16:creationId xmlns:a16="http://schemas.microsoft.com/office/drawing/2014/main" id="{92024D73-E271-7C71-C084-3082256D47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12821" y="5549273"/>
            <a:ext cx="5742081" cy="5480194"/>
          </a:xfrm>
          <a:prstGeom prst="rect">
            <a:avLst/>
          </a:prstGeom>
        </p:spPr>
      </p:pic>
      <p:pic>
        <p:nvPicPr>
          <p:cNvPr id="72" name="Picture 71" descr="A screenshot of a video game&#10;&#10;Description automatically generated with medium confidence">
            <a:extLst>
              <a:ext uri="{FF2B5EF4-FFF2-40B4-BE49-F238E27FC236}">
                <a16:creationId xmlns:a16="http://schemas.microsoft.com/office/drawing/2014/main" id="{1E6ADC33-4D1E-EB29-0DFF-8214D42AEE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99201" y="11941617"/>
            <a:ext cx="4883416" cy="4270758"/>
          </a:xfrm>
          <a:prstGeom prst="rect">
            <a:avLst/>
          </a:prstGeom>
        </p:spPr>
      </p:pic>
      <p:pic>
        <p:nvPicPr>
          <p:cNvPr id="75" name="Picture 74">
            <a:extLst>
              <a:ext uri="{FF2B5EF4-FFF2-40B4-BE49-F238E27FC236}">
                <a16:creationId xmlns:a16="http://schemas.microsoft.com/office/drawing/2014/main" id="{18FA8908-BC6A-03E2-14A9-C6698980AC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20440" y="11928628"/>
            <a:ext cx="4183745" cy="4183745"/>
          </a:xfrm>
          <a:prstGeom prst="rect">
            <a:avLst/>
          </a:prstGeom>
        </p:spPr>
      </p:pic>
      <p:sp>
        <p:nvSpPr>
          <p:cNvPr id="83" name="TextBox 82">
            <a:extLst>
              <a:ext uri="{FF2B5EF4-FFF2-40B4-BE49-F238E27FC236}">
                <a16:creationId xmlns:a16="http://schemas.microsoft.com/office/drawing/2014/main" id="{E506DCB4-080E-5CBA-A07E-4591362236DE}"/>
              </a:ext>
            </a:extLst>
          </p:cNvPr>
          <p:cNvSpPr txBox="1"/>
          <p:nvPr/>
        </p:nvSpPr>
        <p:spPr>
          <a:xfrm>
            <a:off x="8697245" y="16382306"/>
            <a:ext cx="4487327" cy="603622"/>
          </a:xfrm>
          <a:prstGeom prst="rect">
            <a:avLst/>
          </a:prstGeom>
          <a:noFill/>
        </p:spPr>
        <p:txBody>
          <a:bodyPr wrap="square" lIns="49140" tIns="24572" rIns="49140" bIns="24572" rtlCol="0">
            <a:spAutoFit/>
          </a:bodyPr>
          <a:lstStyle/>
          <a:p>
            <a:pPr algn="ctr"/>
            <a:r>
              <a:rPr lang="en-US" sz="3600" b="1" dirty="0">
                <a:solidFill>
                  <a:schemeClr val="bg1"/>
                </a:solidFill>
              </a:rPr>
              <a:t>Local Planar Projection</a:t>
            </a:r>
          </a:p>
        </p:txBody>
      </p:sp>
      <p:pic>
        <p:nvPicPr>
          <p:cNvPr id="87" name="Picture 86" descr="A picture containing text, wall, indoor, green&#10;&#10;Description automatically generated">
            <a:extLst>
              <a:ext uri="{FF2B5EF4-FFF2-40B4-BE49-F238E27FC236}">
                <a16:creationId xmlns:a16="http://schemas.microsoft.com/office/drawing/2014/main" id="{0041FD73-16A4-2C2C-7FC5-3AB51DB621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91786" y="20250241"/>
            <a:ext cx="6352881" cy="3176441"/>
          </a:xfrm>
          <a:prstGeom prst="rect">
            <a:avLst/>
          </a:prstGeom>
        </p:spPr>
      </p:pic>
      <p:pic>
        <p:nvPicPr>
          <p:cNvPr id="95" name="Picture 94" descr="A picture containing text&#10;&#10;Description automatically generated">
            <a:extLst>
              <a:ext uri="{FF2B5EF4-FFF2-40B4-BE49-F238E27FC236}">
                <a16:creationId xmlns:a16="http://schemas.microsoft.com/office/drawing/2014/main" id="{79C04791-A818-A735-1725-9087521E30A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707779" y="24549800"/>
            <a:ext cx="3176442" cy="3176442"/>
          </a:xfrm>
          <a:prstGeom prst="rect">
            <a:avLst/>
          </a:prstGeom>
        </p:spPr>
      </p:pic>
      <p:pic>
        <p:nvPicPr>
          <p:cNvPr id="98" name="Picture 97">
            <a:extLst>
              <a:ext uri="{FF2B5EF4-FFF2-40B4-BE49-F238E27FC236}">
                <a16:creationId xmlns:a16="http://schemas.microsoft.com/office/drawing/2014/main" id="{1F64A5ED-6DCC-7DD1-B5F6-F565A9FA9E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07038" y="20287513"/>
            <a:ext cx="3176441" cy="3176441"/>
          </a:xfrm>
          <a:prstGeom prst="rect">
            <a:avLst/>
          </a:prstGeom>
        </p:spPr>
      </p:pic>
      <p:pic>
        <p:nvPicPr>
          <p:cNvPr id="102" name="Picture 101" descr="A picture containing text&#10;&#10;Description automatically generated">
            <a:extLst>
              <a:ext uri="{FF2B5EF4-FFF2-40B4-BE49-F238E27FC236}">
                <a16:creationId xmlns:a16="http://schemas.microsoft.com/office/drawing/2014/main" id="{C6FCB405-E7D8-CEA9-7CFA-C2D4A980EA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33315" y="24528140"/>
            <a:ext cx="3176436" cy="3176436"/>
          </a:xfrm>
          <a:prstGeom prst="rect">
            <a:avLst/>
          </a:prstGeom>
        </p:spPr>
      </p:pic>
      <p:pic>
        <p:nvPicPr>
          <p:cNvPr id="104" name="Picture 103" descr="A picture containing wall, indoor&#10;&#10;Description automatically generated">
            <a:extLst>
              <a:ext uri="{FF2B5EF4-FFF2-40B4-BE49-F238E27FC236}">
                <a16:creationId xmlns:a16="http://schemas.microsoft.com/office/drawing/2014/main" id="{B8FA06F8-135E-2E3D-8649-038C40551C3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33310" y="20263263"/>
            <a:ext cx="3176441" cy="3176441"/>
          </a:xfrm>
          <a:prstGeom prst="rect">
            <a:avLst/>
          </a:prstGeom>
        </p:spPr>
      </p:pic>
      <p:pic>
        <p:nvPicPr>
          <p:cNvPr id="106" name="Picture 105" descr="A picture containing bird, outdoor, standing, dark&#10;&#10;Description automatically generated">
            <a:extLst>
              <a:ext uri="{FF2B5EF4-FFF2-40B4-BE49-F238E27FC236}">
                <a16:creationId xmlns:a16="http://schemas.microsoft.com/office/drawing/2014/main" id="{2B41AA0A-05CA-A6A1-87DF-4ED5DF223AB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53260" y="33204786"/>
            <a:ext cx="4881579" cy="5032778"/>
          </a:xfrm>
          <a:prstGeom prst="rect">
            <a:avLst/>
          </a:prstGeom>
        </p:spPr>
      </p:pic>
      <p:pic>
        <p:nvPicPr>
          <p:cNvPr id="108" name="Picture 107" descr="A bird on a branch&#10;&#10;Description automatically generated with medium confidence">
            <a:extLst>
              <a:ext uri="{FF2B5EF4-FFF2-40B4-BE49-F238E27FC236}">
                <a16:creationId xmlns:a16="http://schemas.microsoft.com/office/drawing/2014/main" id="{2A1287E6-5BFF-D7A6-9F54-A3BEE1E5D74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889676" y="32209806"/>
            <a:ext cx="4881579" cy="5032779"/>
          </a:xfrm>
          <a:prstGeom prst="rect">
            <a:avLst/>
          </a:prstGeom>
        </p:spPr>
      </p:pic>
      <p:pic>
        <p:nvPicPr>
          <p:cNvPr id="110" name="Picture 109" descr="A picture containing bird, colorful&#10;&#10;Description automatically generated">
            <a:extLst>
              <a:ext uri="{FF2B5EF4-FFF2-40B4-BE49-F238E27FC236}">
                <a16:creationId xmlns:a16="http://schemas.microsoft.com/office/drawing/2014/main" id="{E5F13080-D9D6-D724-51A7-8AF3FC7C14F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889676" y="37547887"/>
            <a:ext cx="4881578" cy="5032778"/>
          </a:xfrm>
          <a:prstGeom prst="rect">
            <a:avLst/>
          </a:prstGeom>
        </p:spPr>
      </p:pic>
      <p:pic>
        <p:nvPicPr>
          <p:cNvPr id="112" name="Picture 111" descr="A picture containing dark&#10;&#10;Description automatically generated">
            <a:extLst>
              <a:ext uri="{FF2B5EF4-FFF2-40B4-BE49-F238E27FC236}">
                <a16:creationId xmlns:a16="http://schemas.microsoft.com/office/drawing/2014/main" id="{5BEE0F51-D99B-1DA0-5525-76FABB75BD2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334304" y="37547886"/>
            <a:ext cx="4881579" cy="5032779"/>
          </a:xfrm>
          <a:prstGeom prst="rect">
            <a:avLst/>
          </a:prstGeom>
        </p:spPr>
      </p:pic>
      <p:pic>
        <p:nvPicPr>
          <p:cNvPr id="114" name="Picture 113" descr="A close-up of a fish&#10;&#10;Description automatically generated with medium confidence">
            <a:extLst>
              <a:ext uri="{FF2B5EF4-FFF2-40B4-BE49-F238E27FC236}">
                <a16:creationId xmlns:a16="http://schemas.microsoft.com/office/drawing/2014/main" id="{4B625A56-3434-7216-F9C7-77C5B911F7B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334304" y="32203515"/>
            <a:ext cx="4881579" cy="5032778"/>
          </a:xfrm>
          <a:prstGeom prst="rect">
            <a:avLst/>
          </a:prstGeom>
        </p:spPr>
      </p:pic>
      <p:cxnSp>
        <p:nvCxnSpPr>
          <p:cNvPr id="9" name="Straight Connector 8">
            <a:extLst>
              <a:ext uri="{FF2B5EF4-FFF2-40B4-BE49-F238E27FC236}">
                <a16:creationId xmlns:a16="http://schemas.microsoft.com/office/drawing/2014/main" id="{1BE24C2E-1D96-4E0D-7B41-46F623832007}"/>
              </a:ext>
            </a:extLst>
          </p:cNvPr>
          <p:cNvCxnSpPr>
            <a:cxnSpLocks/>
          </p:cNvCxnSpPr>
          <p:nvPr/>
        </p:nvCxnSpPr>
        <p:spPr>
          <a:xfrm flipV="1">
            <a:off x="96010" y="31155523"/>
            <a:ext cx="30298209" cy="85504"/>
          </a:xfrm>
          <a:prstGeom prst="line">
            <a:avLst/>
          </a:prstGeom>
          <a:ln w="88900">
            <a:solidFill>
              <a:schemeClr val="accent4">
                <a:lumMod val="75000"/>
              </a:schemeClr>
            </a:solidFill>
          </a:ln>
          <a:effectLst>
            <a:outerShdw blurRad="50800" dist="38100" dir="16200000"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4982DD0B-A098-CEB7-4BC2-89450FA2E0D7}"/>
              </a:ext>
            </a:extLst>
          </p:cNvPr>
          <p:cNvSpPr txBox="1"/>
          <p:nvPr/>
        </p:nvSpPr>
        <p:spPr>
          <a:xfrm>
            <a:off x="19788844" y="31424038"/>
            <a:ext cx="3972498" cy="665177"/>
          </a:xfrm>
          <a:prstGeom prst="rect">
            <a:avLst/>
          </a:prstGeom>
          <a:noFill/>
        </p:spPr>
        <p:txBody>
          <a:bodyPr wrap="square" lIns="49140" tIns="24572" rIns="49140" bIns="24572" rtlCol="0">
            <a:spAutoFit/>
          </a:bodyPr>
          <a:lstStyle/>
          <a:p>
            <a:pPr algn="ctr"/>
            <a:r>
              <a:rPr lang="en-US" sz="4000" b="1" dirty="0">
                <a:solidFill>
                  <a:schemeClr val="bg1"/>
                </a:solidFill>
              </a:rPr>
              <a:t>Low Resolution</a:t>
            </a:r>
          </a:p>
        </p:txBody>
      </p:sp>
      <p:sp>
        <p:nvSpPr>
          <p:cNvPr id="11" name="TextBox 10">
            <a:extLst>
              <a:ext uri="{FF2B5EF4-FFF2-40B4-BE49-F238E27FC236}">
                <a16:creationId xmlns:a16="http://schemas.microsoft.com/office/drawing/2014/main" id="{336CBA19-8DC5-F004-A342-1D2610AE6483}"/>
              </a:ext>
            </a:extLst>
          </p:cNvPr>
          <p:cNvSpPr txBox="1"/>
          <p:nvPr/>
        </p:nvSpPr>
        <p:spPr>
          <a:xfrm>
            <a:off x="25039356" y="31424037"/>
            <a:ext cx="3972498" cy="665177"/>
          </a:xfrm>
          <a:prstGeom prst="rect">
            <a:avLst/>
          </a:prstGeom>
          <a:noFill/>
        </p:spPr>
        <p:txBody>
          <a:bodyPr wrap="square" lIns="49140" tIns="24572" rIns="49140" bIns="24572" rtlCol="0">
            <a:spAutoFit/>
          </a:bodyPr>
          <a:lstStyle/>
          <a:p>
            <a:pPr algn="ctr"/>
            <a:r>
              <a:rPr lang="en-US" sz="4000" b="1" dirty="0">
                <a:solidFill>
                  <a:schemeClr val="bg1"/>
                </a:solidFill>
              </a:rPr>
              <a:t>High Resolution</a:t>
            </a:r>
          </a:p>
        </p:txBody>
      </p:sp>
      <p:sp>
        <p:nvSpPr>
          <p:cNvPr id="12" name="TextBox 11">
            <a:extLst>
              <a:ext uri="{FF2B5EF4-FFF2-40B4-BE49-F238E27FC236}">
                <a16:creationId xmlns:a16="http://schemas.microsoft.com/office/drawing/2014/main" id="{18AD5AB5-4BC1-2F38-342C-ADD2518DAC14}"/>
              </a:ext>
            </a:extLst>
          </p:cNvPr>
          <p:cNvSpPr txBox="1"/>
          <p:nvPr/>
        </p:nvSpPr>
        <p:spPr>
          <a:xfrm>
            <a:off x="16040100" y="34039955"/>
            <a:ext cx="3972498" cy="665177"/>
          </a:xfrm>
          <a:prstGeom prst="rect">
            <a:avLst/>
          </a:prstGeom>
          <a:noFill/>
        </p:spPr>
        <p:txBody>
          <a:bodyPr wrap="square" lIns="49140" tIns="24572" rIns="49140" bIns="24572" rtlCol="0">
            <a:spAutoFit/>
          </a:bodyPr>
          <a:lstStyle/>
          <a:p>
            <a:pPr algn="ctr"/>
            <a:r>
              <a:rPr lang="en-US" sz="4000" b="1" dirty="0">
                <a:solidFill>
                  <a:schemeClr val="bg1"/>
                </a:solidFill>
              </a:rPr>
              <a:t>Naive</a:t>
            </a:r>
          </a:p>
        </p:txBody>
      </p:sp>
      <p:sp>
        <p:nvSpPr>
          <p:cNvPr id="16" name="TextBox 15">
            <a:extLst>
              <a:ext uri="{FF2B5EF4-FFF2-40B4-BE49-F238E27FC236}">
                <a16:creationId xmlns:a16="http://schemas.microsoft.com/office/drawing/2014/main" id="{4CCF70FB-8432-B30E-4D28-46DC8A10D692}"/>
              </a:ext>
            </a:extLst>
          </p:cNvPr>
          <p:cNvSpPr txBox="1"/>
          <p:nvPr/>
        </p:nvSpPr>
        <p:spPr>
          <a:xfrm>
            <a:off x="16040100" y="39200052"/>
            <a:ext cx="3972498" cy="1280730"/>
          </a:xfrm>
          <a:prstGeom prst="rect">
            <a:avLst/>
          </a:prstGeom>
          <a:noFill/>
        </p:spPr>
        <p:txBody>
          <a:bodyPr wrap="square" lIns="49140" tIns="24572" rIns="49140" bIns="24572" rtlCol="0">
            <a:spAutoFit/>
          </a:bodyPr>
          <a:lstStyle/>
          <a:p>
            <a:pPr algn="ctr"/>
            <a:r>
              <a:rPr lang="en-US" sz="4000" b="1" dirty="0">
                <a:solidFill>
                  <a:schemeClr val="bg1"/>
                </a:solidFill>
              </a:rPr>
              <a:t>Interpolated</a:t>
            </a:r>
          </a:p>
          <a:p>
            <a:pPr algn="ctr"/>
            <a:r>
              <a:rPr lang="en-US" sz="4000" b="1" dirty="0" err="1">
                <a:solidFill>
                  <a:schemeClr val="bg1"/>
                </a:solidFill>
              </a:rPr>
              <a:t>SelectionConv</a:t>
            </a:r>
            <a:endParaRPr lang="en-US" sz="4000" b="1" dirty="0">
              <a:solidFill>
                <a:schemeClr val="bg1"/>
              </a:solidFill>
            </a:endParaRPr>
          </a:p>
        </p:txBody>
      </p:sp>
      <p:sp>
        <p:nvSpPr>
          <p:cNvPr id="18" name="TextBox 17">
            <a:extLst>
              <a:ext uri="{FF2B5EF4-FFF2-40B4-BE49-F238E27FC236}">
                <a16:creationId xmlns:a16="http://schemas.microsoft.com/office/drawing/2014/main" id="{51473247-F4AC-0B2E-1B56-A38E0B6999B8}"/>
              </a:ext>
            </a:extLst>
          </p:cNvPr>
          <p:cNvSpPr txBox="1"/>
          <p:nvPr/>
        </p:nvSpPr>
        <p:spPr>
          <a:xfrm>
            <a:off x="2481977" y="23463954"/>
            <a:ext cx="3972498" cy="665177"/>
          </a:xfrm>
          <a:prstGeom prst="rect">
            <a:avLst/>
          </a:prstGeom>
          <a:noFill/>
        </p:spPr>
        <p:txBody>
          <a:bodyPr wrap="square" lIns="49140" tIns="24572" rIns="49140" bIns="24572" rtlCol="0">
            <a:spAutoFit/>
          </a:bodyPr>
          <a:lstStyle/>
          <a:p>
            <a:pPr algn="ctr"/>
            <a:r>
              <a:rPr lang="en-US" sz="4000" b="1" dirty="0">
                <a:solidFill>
                  <a:schemeClr val="bg1"/>
                </a:solidFill>
              </a:rPr>
              <a:t>Original</a:t>
            </a:r>
          </a:p>
        </p:txBody>
      </p:sp>
      <p:sp>
        <p:nvSpPr>
          <p:cNvPr id="19" name="TextBox 18">
            <a:extLst>
              <a:ext uri="{FF2B5EF4-FFF2-40B4-BE49-F238E27FC236}">
                <a16:creationId xmlns:a16="http://schemas.microsoft.com/office/drawing/2014/main" id="{EE00E6CC-FCB6-BE35-D0C2-F111E38E0B9F}"/>
              </a:ext>
            </a:extLst>
          </p:cNvPr>
          <p:cNvSpPr txBox="1"/>
          <p:nvPr/>
        </p:nvSpPr>
        <p:spPr>
          <a:xfrm>
            <a:off x="9323502" y="19350309"/>
            <a:ext cx="3972498" cy="665177"/>
          </a:xfrm>
          <a:prstGeom prst="rect">
            <a:avLst/>
          </a:prstGeom>
          <a:noFill/>
        </p:spPr>
        <p:txBody>
          <a:bodyPr wrap="square" lIns="49140" tIns="24572" rIns="49140" bIns="24572" rtlCol="0">
            <a:spAutoFit/>
          </a:bodyPr>
          <a:lstStyle/>
          <a:p>
            <a:pPr algn="ctr"/>
            <a:r>
              <a:rPr lang="en-US" sz="4000" b="1" dirty="0">
                <a:solidFill>
                  <a:schemeClr val="bg1"/>
                </a:solidFill>
              </a:rPr>
              <a:t>Top View</a:t>
            </a:r>
          </a:p>
        </p:txBody>
      </p:sp>
      <p:sp>
        <p:nvSpPr>
          <p:cNvPr id="20" name="TextBox 19">
            <a:extLst>
              <a:ext uri="{FF2B5EF4-FFF2-40B4-BE49-F238E27FC236}">
                <a16:creationId xmlns:a16="http://schemas.microsoft.com/office/drawing/2014/main" id="{CEC8F907-C708-ACA9-E2F6-ACECCFC12B4A}"/>
              </a:ext>
            </a:extLst>
          </p:cNvPr>
          <p:cNvSpPr txBox="1"/>
          <p:nvPr/>
        </p:nvSpPr>
        <p:spPr>
          <a:xfrm>
            <a:off x="2453550" y="19328845"/>
            <a:ext cx="3972498" cy="665177"/>
          </a:xfrm>
          <a:prstGeom prst="rect">
            <a:avLst/>
          </a:prstGeom>
          <a:noFill/>
        </p:spPr>
        <p:txBody>
          <a:bodyPr wrap="square" lIns="49140" tIns="24572" rIns="49140" bIns="24572" rtlCol="0">
            <a:spAutoFit/>
          </a:bodyPr>
          <a:lstStyle/>
          <a:p>
            <a:pPr algn="ctr"/>
            <a:r>
              <a:rPr lang="en-US" sz="4000" b="1" dirty="0">
                <a:solidFill>
                  <a:schemeClr val="bg1"/>
                </a:solidFill>
              </a:rPr>
              <a:t>Equirectangular</a:t>
            </a:r>
          </a:p>
        </p:txBody>
      </p:sp>
      <p:sp>
        <p:nvSpPr>
          <p:cNvPr id="22" name="TextBox 21">
            <a:extLst>
              <a:ext uri="{FF2B5EF4-FFF2-40B4-BE49-F238E27FC236}">
                <a16:creationId xmlns:a16="http://schemas.microsoft.com/office/drawing/2014/main" id="{D401B7FC-F6A1-EB90-1381-B9AC25ED6695}"/>
              </a:ext>
            </a:extLst>
          </p:cNvPr>
          <p:cNvSpPr txBox="1"/>
          <p:nvPr/>
        </p:nvSpPr>
        <p:spPr>
          <a:xfrm>
            <a:off x="8262859" y="23450434"/>
            <a:ext cx="2917341" cy="665177"/>
          </a:xfrm>
          <a:prstGeom prst="rect">
            <a:avLst/>
          </a:prstGeom>
          <a:noFill/>
        </p:spPr>
        <p:txBody>
          <a:bodyPr wrap="square" lIns="49140" tIns="24572" rIns="49140" bIns="24572" rtlCol="0">
            <a:spAutoFit/>
          </a:bodyPr>
          <a:lstStyle/>
          <a:p>
            <a:pPr algn="ctr"/>
            <a:r>
              <a:rPr lang="en-US" sz="4000" b="1" dirty="0">
                <a:solidFill>
                  <a:schemeClr val="bg1"/>
                </a:solidFill>
              </a:rPr>
              <a:t>Original</a:t>
            </a:r>
          </a:p>
        </p:txBody>
      </p:sp>
      <p:sp>
        <p:nvSpPr>
          <p:cNvPr id="23" name="TextBox 22">
            <a:extLst>
              <a:ext uri="{FF2B5EF4-FFF2-40B4-BE49-F238E27FC236}">
                <a16:creationId xmlns:a16="http://schemas.microsoft.com/office/drawing/2014/main" id="{4AB49A5E-8E41-9D76-A64A-E3FC813A72DD}"/>
              </a:ext>
            </a:extLst>
          </p:cNvPr>
          <p:cNvSpPr txBox="1"/>
          <p:nvPr/>
        </p:nvSpPr>
        <p:spPr>
          <a:xfrm>
            <a:off x="11836587" y="23450434"/>
            <a:ext cx="2917341" cy="665177"/>
          </a:xfrm>
          <a:prstGeom prst="rect">
            <a:avLst/>
          </a:prstGeom>
          <a:noFill/>
        </p:spPr>
        <p:txBody>
          <a:bodyPr wrap="square" lIns="49140" tIns="24572" rIns="49140" bIns="24572" rtlCol="0">
            <a:spAutoFit/>
          </a:bodyPr>
          <a:lstStyle/>
          <a:p>
            <a:pPr algn="ctr"/>
            <a:r>
              <a:rPr lang="en-US" sz="4000" b="1" dirty="0">
                <a:solidFill>
                  <a:schemeClr val="bg1"/>
                </a:solidFill>
              </a:rPr>
              <a:t>Naive</a:t>
            </a:r>
          </a:p>
        </p:txBody>
      </p:sp>
      <p:sp>
        <p:nvSpPr>
          <p:cNvPr id="24" name="TextBox 23">
            <a:extLst>
              <a:ext uri="{FF2B5EF4-FFF2-40B4-BE49-F238E27FC236}">
                <a16:creationId xmlns:a16="http://schemas.microsoft.com/office/drawing/2014/main" id="{F21590D8-7433-8467-CA07-F6CA38A31069}"/>
              </a:ext>
            </a:extLst>
          </p:cNvPr>
          <p:cNvSpPr txBox="1"/>
          <p:nvPr/>
        </p:nvSpPr>
        <p:spPr>
          <a:xfrm>
            <a:off x="8392410" y="27792906"/>
            <a:ext cx="2917341" cy="603622"/>
          </a:xfrm>
          <a:prstGeom prst="rect">
            <a:avLst/>
          </a:prstGeom>
          <a:noFill/>
        </p:spPr>
        <p:txBody>
          <a:bodyPr wrap="square" lIns="49140" tIns="24572" rIns="49140" bIns="24572" rtlCol="0">
            <a:spAutoFit/>
          </a:bodyPr>
          <a:lstStyle/>
          <a:p>
            <a:pPr algn="ctr"/>
            <a:r>
              <a:rPr lang="en-US" sz="3600" b="1" dirty="0" err="1">
                <a:solidFill>
                  <a:schemeClr val="bg1"/>
                </a:solidFill>
              </a:rPr>
              <a:t>SelectionConv</a:t>
            </a:r>
            <a:endParaRPr lang="en-US" sz="3600" b="1" dirty="0">
              <a:solidFill>
                <a:schemeClr val="bg1"/>
              </a:solidFill>
            </a:endParaRPr>
          </a:p>
        </p:txBody>
      </p:sp>
      <p:sp>
        <p:nvSpPr>
          <p:cNvPr id="26" name="TextBox 25">
            <a:extLst>
              <a:ext uri="{FF2B5EF4-FFF2-40B4-BE49-F238E27FC236}">
                <a16:creationId xmlns:a16="http://schemas.microsoft.com/office/drawing/2014/main" id="{0AB034EE-B28D-4616-5C17-6C14717D6861}"/>
              </a:ext>
            </a:extLst>
          </p:cNvPr>
          <p:cNvSpPr txBox="1"/>
          <p:nvPr/>
        </p:nvSpPr>
        <p:spPr>
          <a:xfrm>
            <a:off x="11706297" y="27784696"/>
            <a:ext cx="3177182" cy="1157620"/>
          </a:xfrm>
          <a:prstGeom prst="rect">
            <a:avLst/>
          </a:prstGeom>
          <a:noFill/>
        </p:spPr>
        <p:txBody>
          <a:bodyPr wrap="square" lIns="49140" tIns="24572" rIns="49140" bIns="24572" rtlCol="0">
            <a:spAutoFit/>
          </a:bodyPr>
          <a:lstStyle/>
          <a:p>
            <a:pPr algn="ctr"/>
            <a:r>
              <a:rPr lang="en-US" sz="3600" b="1" dirty="0">
                <a:solidFill>
                  <a:schemeClr val="bg1"/>
                </a:solidFill>
              </a:rPr>
              <a:t>Interpolated </a:t>
            </a:r>
            <a:r>
              <a:rPr lang="en-US" sz="3600" b="1" dirty="0" err="1">
                <a:solidFill>
                  <a:schemeClr val="bg1"/>
                </a:solidFill>
              </a:rPr>
              <a:t>SelectionConv</a:t>
            </a:r>
            <a:endParaRPr lang="en-US" sz="3600" b="1" dirty="0">
              <a:solidFill>
                <a:schemeClr val="bg1"/>
              </a:solidFill>
            </a:endParaRPr>
          </a:p>
        </p:txBody>
      </p:sp>
      <p:sp>
        <p:nvSpPr>
          <p:cNvPr id="27" name="TextBox 26">
            <a:extLst>
              <a:ext uri="{FF2B5EF4-FFF2-40B4-BE49-F238E27FC236}">
                <a16:creationId xmlns:a16="http://schemas.microsoft.com/office/drawing/2014/main" id="{A80762A0-E9F8-2E67-03BA-F6C252FF38E6}"/>
              </a:ext>
            </a:extLst>
          </p:cNvPr>
          <p:cNvSpPr txBox="1"/>
          <p:nvPr/>
        </p:nvSpPr>
        <p:spPr>
          <a:xfrm>
            <a:off x="1291785" y="27784696"/>
            <a:ext cx="6352881" cy="603622"/>
          </a:xfrm>
          <a:prstGeom prst="rect">
            <a:avLst/>
          </a:prstGeom>
          <a:noFill/>
        </p:spPr>
        <p:txBody>
          <a:bodyPr wrap="square" lIns="49140" tIns="24572" rIns="49140" bIns="24572" rtlCol="0">
            <a:spAutoFit/>
          </a:bodyPr>
          <a:lstStyle/>
          <a:p>
            <a:pPr algn="ctr"/>
            <a:r>
              <a:rPr lang="en-US" sz="3600" b="1" dirty="0">
                <a:solidFill>
                  <a:schemeClr val="bg1"/>
                </a:solidFill>
              </a:rPr>
              <a:t>Interpolated </a:t>
            </a:r>
            <a:r>
              <a:rPr lang="en-US" sz="3600" b="1" dirty="0" err="1">
                <a:solidFill>
                  <a:schemeClr val="bg1"/>
                </a:solidFill>
              </a:rPr>
              <a:t>SelectionConv</a:t>
            </a:r>
            <a:endParaRPr lang="en-US" sz="3600" b="1" dirty="0">
              <a:solidFill>
                <a:schemeClr val="bg1"/>
              </a:solidFill>
            </a:endParaRPr>
          </a:p>
        </p:txBody>
      </p:sp>
      <p:sp>
        <p:nvSpPr>
          <p:cNvPr id="28" name="TextBox 27">
            <a:extLst>
              <a:ext uri="{FF2B5EF4-FFF2-40B4-BE49-F238E27FC236}">
                <a16:creationId xmlns:a16="http://schemas.microsoft.com/office/drawing/2014/main" id="{0328B5DB-244F-8FAF-709F-C7F3EB8C2DC8}"/>
              </a:ext>
            </a:extLst>
          </p:cNvPr>
          <p:cNvSpPr txBox="1"/>
          <p:nvPr/>
        </p:nvSpPr>
        <p:spPr>
          <a:xfrm>
            <a:off x="15964018" y="17782964"/>
            <a:ext cx="13375080" cy="3742943"/>
          </a:xfrm>
          <a:prstGeom prst="rect">
            <a:avLst/>
          </a:prstGeom>
          <a:noFill/>
        </p:spPr>
        <p:txBody>
          <a:bodyPr wrap="square" lIns="49140" tIns="24572" rIns="49140" bIns="24572" rtlCol="0">
            <a:spAutoFit/>
          </a:bodyPr>
          <a:lstStyle/>
          <a:p>
            <a:pPr algn="ctr"/>
            <a:r>
              <a:rPr lang="en-US" sz="4000" dirty="0">
                <a:solidFill>
                  <a:schemeClr val="bg1"/>
                </a:solidFill>
              </a:rPr>
              <a:t>Additionally, we evaluate our method in performing segmentation using the Stanford 2D-3D-S dataset. It consists of equirectangular images of various indoor scenes with 13 different classes. We compare to various methods designed specifically for spheres. Even after a simple direct transfer, our approach is competitive with the state-of-the-art methods. </a:t>
            </a:r>
          </a:p>
        </p:txBody>
      </p:sp>
      <p:sp>
        <p:nvSpPr>
          <p:cNvPr id="30" name="TextBox 29">
            <a:extLst>
              <a:ext uri="{FF2B5EF4-FFF2-40B4-BE49-F238E27FC236}">
                <a16:creationId xmlns:a16="http://schemas.microsoft.com/office/drawing/2014/main" id="{39E507C7-FEC9-378E-FB4A-EBBEF0C9ABAD}"/>
              </a:ext>
            </a:extLst>
          </p:cNvPr>
          <p:cNvSpPr txBox="1"/>
          <p:nvPr/>
        </p:nvSpPr>
        <p:spPr>
          <a:xfrm>
            <a:off x="555479" y="32459127"/>
            <a:ext cx="10385430" cy="6205155"/>
          </a:xfrm>
          <a:prstGeom prst="rect">
            <a:avLst/>
          </a:prstGeom>
          <a:noFill/>
        </p:spPr>
        <p:txBody>
          <a:bodyPr wrap="square" lIns="49140" tIns="24572" rIns="49140" bIns="24572" rtlCol="0">
            <a:spAutoFit/>
          </a:bodyPr>
          <a:lstStyle/>
          <a:p>
            <a:pPr algn="ctr"/>
            <a:r>
              <a:rPr lang="en-US" sz="4000" dirty="0">
                <a:solidFill>
                  <a:schemeClr val="bg1"/>
                </a:solidFill>
              </a:rPr>
              <a:t>We demonstrate the ability of our method to generalize to arbitrary surfaces by stylizing 3D meshes. The naïve approach would be to stylize the texture map, which has many 2D discontinuities, as well as differences in 2D scale and orientation among pieces that should be contiguous in 3D space. With our approach, we can operate directly in the 3D space, and can even choose the level of detail we wish to sample from the 3D model.</a:t>
            </a:r>
          </a:p>
        </p:txBody>
      </p:sp>
      <p:sp>
        <p:nvSpPr>
          <p:cNvPr id="33" name="TextBox 32">
            <a:extLst>
              <a:ext uri="{FF2B5EF4-FFF2-40B4-BE49-F238E27FC236}">
                <a16:creationId xmlns:a16="http://schemas.microsoft.com/office/drawing/2014/main" id="{16AD2451-BD59-36DF-42C5-74A5FD79811D}"/>
              </a:ext>
            </a:extLst>
          </p:cNvPr>
          <p:cNvSpPr txBox="1"/>
          <p:nvPr/>
        </p:nvSpPr>
        <p:spPr>
          <a:xfrm>
            <a:off x="1157930" y="28942316"/>
            <a:ext cx="14468960" cy="1938992"/>
          </a:xfrm>
          <a:prstGeom prst="rect">
            <a:avLst/>
          </a:prstGeom>
          <a:noFill/>
        </p:spPr>
        <p:txBody>
          <a:bodyPr wrap="square">
            <a:spAutoFit/>
          </a:bodyPr>
          <a:lstStyle/>
          <a:p>
            <a:r>
              <a:rPr lang="en-US" sz="4000" dirty="0">
                <a:solidFill>
                  <a:schemeClr val="bg1"/>
                </a:solidFill>
              </a:rPr>
              <a:t>Our method can effectively stylize spherical images, without causing seams or distortion. It has fewer artifacts than the naive approach or the original </a:t>
            </a:r>
            <a:r>
              <a:rPr lang="en-US" sz="4000" dirty="0" err="1">
                <a:solidFill>
                  <a:schemeClr val="bg1"/>
                </a:solidFill>
              </a:rPr>
              <a:t>SelectionConv</a:t>
            </a:r>
            <a:r>
              <a:rPr lang="en-US" sz="4000" dirty="0">
                <a:solidFill>
                  <a:schemeClr val="bg1"/>
                </a:solidFill>
              </a:rPr>
              <a:t> method, especially near the poles.</a:t>
            </a:r>
            <a:endParaRPr lang="en-US" sz="4000" dirty="0"/>
          </a:p>
        </p:txBody>
      </p:sp>
    </p:spTree>
  </p:cSld>
  <p:clrMapOvr>
    <a:masterClrMapping/>
  </p:clrMapOvr>
</p:sld>
</file>

<file path=ppt/theme/theme1.xml><?xml version="1.0" encoding="utf-8"?>
<a:theme xmlns:a="http://schemas.openxmlformats.org/drawingml/2006/main" name="BYU_ARG_Template_2010">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2BFF9DFB348B418554A3E8C7BDBF5F" ma:contentTypeVersion="0" ma:contentTypeDescription="Create a new document." ma:contentTypeScope="" ma:versionID="310bdf1b28e17d604ecd9ab270eccb08">
  <xsd:schema xmlns:xsd="http://www.w3.org/2001/XMLSchema" xmlns:xs="http://www.w3.org/2001/XMLSchema" xmlns:p="http://schemas.microsoft.com/office/2006/metadata/properties" targetNamespace="http://schemas.microsoft.com/office/2006/metadata/properties" ma:root="true" ma:fieldsID="d5bdcf26f133259999730471111e8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0A8C46-E55B-45F5-ACE9-D6A877E9E88E}"/>
</file>

<file path=customXml/itemProps2.xml><?xml version="1.0" encoding="utf-8"?>
<ds:datastoreItem xmlns:ds="http://schemas.openxmlformats.org/officeDocument/2006/customXml" ds:itemID="{2FE50804-DAB6-465F-903A-7A7787B0DC9D}"/>
</file>

<file path=docProps/app.xml><?xml version="1.0" encoding="utf-8"?>
<Properties xmlns="http://schemas.openxmlformats.org/officeDocument/2006/extended-properties" xmlns:vt="http://schemas.openxmlformats.org/officeDocument/2006/docPropsVTypes">
  <Template>Office Theme</Template>
  <TotalTime>6015</TotalTime>
  <Words>577</Words>
  <Application>Microsoft Office PowerPoint</Application>
  <PresentationFormat>Custom</PresentationFormat>
  <Paragraphs>68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BYU_ARG_Template_2010</vt:lpstr>
      <vt:lpstr>PowerPoint Presentation</vt:lpstr>
    </vt:vector>
  </TitlesOfParts>
  <Company>Brigham Young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Hart, David</dc:creator>
  <cp:lastModifiedBy>David Hart</cp:lastModifiedBy>
  <cp:revision>208</cp:revision>
  <dcterms:created xsi:type="dcterms:W3CDTF">2011-12-02T03:53:00Z</dcterms:created>
  <dcterms:modified xsi:type="dcterms:W3CDTF">2022-12-13T00:15:36Z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1033-11.2.0.9150</vt:lpwstr>
  </property>
</Properties>
</file>